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7" r:id="rId2"/>
    <p:sldId id="263" r:id="rId3"/>
    <p:sldId id="259" r:id="rId4"/>
    <p:sldId id="264" r:id="rId5"/>
    <p:sldId id="265" r:id="rId6"/>
    <p:sldId id="267" r:id="rId7"/>
    <p:sldId id="262" r:id="rId8"/>
    <p:sldId id="272" r:id="rId9"/>
    <p:sldId id="273" r:id="rId10"/>
    <p:sldId id="274" r:id="rId11"/>
    <p:sldId id="275" r:id="rId12"/>
    <p:sldId id="276" r:id="rId13"/>
    <p:sldId id="277" r:id="rId14"/>
    <p:sldId id="269" r:id="rId15"/>
    <p:sldId id="268" r:id="rId16"/>
    <p:sldId id="270" r:id="rId17"/>
    <p:sldId id="271" r:id="rId18"/>
    <p:sldId id="266" r:id="rId19"/>
    <p:sldId id="279"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0"/>
    <p:restoredTop sz="94643"/>
  </p:normalViewPr>
  <p:slideViewPr>
    <p:cSldViewPr snapToGrid="0">
      <p:cViewPr varScale="1">
        <p:scale>
          <a:sx n="105" d="100"/>
          <a:sy n="105" d="100"/>
        </p:scale>
        <p:origin x="8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86B86E-6C13-E34D-AB39-6D352BDE613F}" type="datetimeFigureOut">
              <a:rPr lang="en-US" smtClean="0"/>
              <a:t>12/10/22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07C6B7-578E-CB45-8AE7-AF2BE23273FB}" type="slidenum">
              <a:rPr lang="en-US" smtClean="0"/>
              <a:t>‹#›</a:t>
            </a:fld>
            <a:endParaRPr lang="en-US"/>
          </a:p>
        </p:txBody>
      </p:sp>
    </p:spTree>
    <p:extLst>
      <p:ext uri="{BB962C8B-B14F-4D97-AF65-F5344CB8AC3E}">
        <p14:creationId xmlns:p14="http://schemas.microsoft.com/office/powerpoint/2010/main" val="88962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07C6B7-578E-CB45-8AE7-AF2BE23273FB}" type="slidenum">
              <a:rPr lang="en-US" smtClean="0"/>
              <a:t>17</a:t>
            </a:fld>
            <a:endParaRPr lang="en-US"/>
          </a:p>
        </p:txBody>
      </p:sp>
    </p:spTree>
    <p:extLst>
      <p:ext uri="{BB962C8B-B14F-4D97-AF65-F5344CB8AC3E}">
        <p14:creationId xmlns:p14="http://schemas.microsoft.com/office/powerpoint/2010/main" val="2502059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7D70-7C2D-E657-CC54-D149C72A77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F5EDDC-5A2E-A02F-5765-62E6432547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8F2DC3-803E-A964-4975-B9138D716703}"/>
              </a:ext>
            </a:extLst>
          </p:cNvPr>
          <p:cNvSpPr>
            <a:spLocks noGrp="1"/>
          </p:cNvSpPr>
          <p:nvPr>
            <p:ph type="dt" sz="half" idx="10"/>
          </p:nvPr>
        </p:nvSpPr>
        <p:spPr/>
        <p:txBody>
          <a:bodyPr/>
          <a:lstStyle/>
          <a:p>
            <a:fld id="{DCF07788-05ED-B145-925B-E8312ED418A6}" type="datetimeFigureOut">
              <a:rPr lang="en-US" smtClean="0"/>
              <a:t>12/10/22</a:t>
            </a:fld>
            <a:endParaRPr lang="en-US"/>
          </a:p>
        </p:txBody>
      </p:sp>
      <p:sp>
        <p:nvSpPr>
          <p:cNvPr id="5" name="Footer Placeholder 4">
            <a:extLst>
              <a:ext uri="{FF2B5EF4-FFF2-40B4-BE49-F238E27FC236}">
                <a16:creationId xmlns:a16="http://schemas.microsoft.com/office/drawing/2014/main" id="{8F88729A-A55B-9CED-7CE4-719057434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713F27-0C4D-4DDB-03B7-29EF13044653}"/>
              </a:ext>
            </a:extLst>
          </p:cNvPr>
          <p:cNvSpPr>
            <a:spLocks noGrp="1"/>
          </p:cNvSpPr>
          <p:nvPr>
            <p:ph type="sldNum" sz="quarter" idx="12"/>
          </p:nvPr>
        </p:nvSpPr>
        <p:spPr/>
        <p:txBody>
          <a:bodyPr/>
          <a:lstStyle/>
          <a:p>
            <a:fld id="{1043795D-871B-E54F-9C9A-EB938DCB0B12}" type="slidenum">
              <a:rPr lang="en-US" smtClean="0"/>
              <a:t>‹#›</a:t>
            </a:fld>
            <a:endParaRPr lang="en-US"/>
          </a:p>
        </p:txBody>
      </p:sp>
    </p:spTree>
    <p:extLst>
      <p:ext uri="{BB962C8B-B14F-4D97-AF65-F5344CB8AC3E}">
        <p14:creationId xmlns:p14="http://schemas.microsoft.com/office/powerpoint/2010/main" val="1784177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E022E-FB5C-A49B-2A14-3ED6F0820B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DBA906-5BB1-D02B-2743-D19D857A94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B26BBB-A684-BD2D-F889-258178585ABB}"/>
              </a:ext>
            </a:extLst>
          </p:cNvPr>
          <p:cNvSpPr>
            <a:spLocks noGrp="1"/>
          </p:cNvSpPr>
          <p:nvPr>
            <p:ph type="dt" sz="half" idx="10"/>
          </p:nvPr>
        </p:nvSpPr>
        <p:spPr/>
        <p:txBody>
          <a:bodyPr/>
          <a:lstStyle/>
          <a:p>
            <a:fld id="{DCF07788-05ED-B145-925B-E8312ED418A6}" type="datetimeFigureOut">
              <a:rPr lang="en-US" smtClean="0"/>
              <a:t>12/10/22</a:t>
            </a:fld>
            <a:endParaRPr lang="en-US"/>
          </a:p>
        </p:txBody>
      </p:sp>
      <p:sp>
        <p:nvSpPr>
          <p:cNvPr id="5" name="Footer Placeholder 4">
            <a:extLst>
              <a:ext uri="{FF2B5EF4-FFF2-40B4-BE49-F238E27FC236}">
                <a16:creationId xmlns:a16="http://schemas.microsoft.com/office/drawing/2014/main" id="{08EA66FA-A3DF-6BD5-188A-1D1161712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26959C-A875-A25F-6F85-C886B28B3F1A}"/>
              </a:ext>
            </a:extLst>
          </p:cNvPr>
          <p:cNvSpPr>
            <a:spLocks noGrp="1"/>
          </p:cNvSpPr>
          <p:nvPr>
            <p:ph type="sldNum" sz="quarter" idx="12"/>
          </p:nvPr>
        </p:nvSpPr>
        <p:spPr/>
        <p:txBody>
          <a:bodyPr/>
          <a:lstStyle/>
          <a:p>
            <a:fld id="{1043795D-871B-E54F-9C9A-EB938DCB0B12}" type="slidenum">
              <a:rPr lang="en-US" smtClean="0"/>
              <a:t>‹#›</a:t>
            </a:fld>
            <a:endParaRPr lang="en-US"/>
          </a:p>
        </p:txBody>
      </p:sp>
    </p:spTree>
    <p:extLst>
      <p:ext uri="{BB962C8B-B14F-4D97-AF65-F5344CB8AC3E}">
        <p14:creationId xmlns:p14="http://schemas.microsoft.com/office/powerpoint/2010/main" val="3712012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BF6EE1-5D14-ABD8-6937-6371F7788E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279328-9C8E-C0B4-BCDE-E22A50377E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EBF549-DE7F-98C5-B30D-D3EA84F2D3DE}"/>
              </a:ext>
            </a:extLst>
          </p:cNvPr>
          <p:cNvSpPr>
            <a:spLocks noGrp="1"/>
          </p:cNvSpPr>
          <p:nvPr>
            <p:ph type="dt" sz="half" idx="10"/>
          </p:nvPr>
        </p:nvSpPr>
        <p:spPr/>
        <p:txBody>
          <a:bodyPr/>
          <a:lstStyle/>
          <a:p>
            <a:fld id="{DCF07788-05ED-B145-925B-E8312ED418A6}" type="datetimeFigureOut">
              <a:rPr lang="en-US" smtClean="0"/>
              <a:t>12/10/22</a:t>
            </a:fld>
            <a:endParaRPr lang="en-US"/>
          </a:p>
        </p:txBody>
      </p:sp>
      <p:sp>
        <p:nvSpPr>
          <p:cNvPr id="5" name="Footer Placeholder 4">
            <a:extLst>
              <a:ext uri="{FF2B5EF4-FFF2-40B4-BE49-F238E27FC236}">
                <a16:creationId xmlns:a16="http://schemas.microsoft.com/office/drawing/2014/main" id="{83463B44-8D0B-D6EE-1FBF-7E2748A104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3B35A-1F18-6121-3014-579736F8FAD2}"/>
              </a:ext>
            </a:extLst>
          </p:cNvPr>
          <p:cNvSpPr>
            <a:spLocks noGrp="1"/>
          </p:cNvSpPr>
          <p:nvPr>
            <p:ph type="sldNum" sz="quarter" idx="12"/>
          </p:nvPr>
        </p:nvSpPr>
        <p:spPr/>
        <p:txBody>
          <a:bodyPr/>
          <a:lstStyle/>
          <a:p>
            <a:fld id="{1043795D-871B-E54F-9C9A-EB938DCB0B12}" type="slidenum">
              <a:rPr lang="en-US" smtClean="0"/>
              <a:t>‹#›</a:t>
            </a:fld>
            <a:endParaRPr lang="en-US"/>
          </a:p>
        </p:txBody>
      </p:sp>
    </p:spTree>
    <p:extLst>
      <p:ext uri="{BB962C8B-B14F-4D97-AF65-F5344CB8AC3E}">
        <p14:creationId xmlns:p14="http://schemas.microsoft.com/office/powerpoint/2010/main" val="4067236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EF4AB-A30C-8506-12EF-ECC5B38E4D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8BC07C-34A6-D7E0-57C4-6AD3385F44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1A6633-6E51-31E2-D400-7E83FB00D689}"/>
              </a:ext>
            </a:extLst>
          </p:cNvPr>
          <p:cNvSpPr>
            <a:spLocks noGrp="1"/>
          </p:cNvSpPr>
          <p:nvPr>
            <p:ph type="dt" sz="half" idx="10"/>
          </p:nvPr>
        </p:nvSpPr>
        <p:spPr/>
        <p:txBody>
          <a:bodyPr/>
          <a:lstStyle/>
          <a:p>
            <a:fld id="{DCF07788-05ED-B145-925B-E8312ED418A6}" type="datetimeFigureOut">
              <a:rPr lang="en-US" smtClean="0"/>
              <a:t>12/10/22</a:t>
            </a:fld>
            <a:endParaRPr lang="en-US"/>
          </a:p>
        </p:txBody>
      </p:sp>
      <p:sp>
        <p:nvSpPr>
          <p:cNvPr id="5" name="Footer Placeholder 4">
            <a:extLst>
              <a:ext uri="{FF2B5EF4-FFF2-40B4-BE49-F238E27FC236}">
                <a16:creationId xmlns:a16="http://schemas.microsoft.com/office/drawing/2014/main" id="{76FC077A-F1C5-21DC-9781-07761A97B7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47BD2B-A663-7E6E-77C7-09E010A72979}"/>
              </a:ext>
            </a:extLst>
          </p:cNvPr>
          <p:cNvSpPr>
            <a:spLocks noGrp="1"/>
          </p:cNvSpPr>
          <p:nvPr>
            <p:ph type="sldNum" sz="quarter" idx="12"/>
          </p:nvPr>
        </p:nvSpPr>
        <p:spPr/>
        <p:txBody>
          <a:bodyPr/>
          <a:lstStyle/>
          <a:p>
            <a:fld id="{1043795D-871B-E54F-9C9A-EB938DCB0B12}" type="slidenum">
              <a:rPr lang="en-US" smtClean="0"/>
              <a:t>‹#›</a:t>
            </a:fld>
            <a:endParaRPr lang="en-US"/>
          </a:p>
        </p:txBody>
      </p:sp>
    </p:spTree>
    <p:extLst>
      <p:ext uri="{BB962C8B-B14F-4D97-AF65-F5344CB8AC3E}">
        <p14:creationId xmlns:p14="http://schemas.microsoft.com/office/powerpoint/2010/main" val="2052991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A817-F3DE-B9FB-5147-D476B8D8E3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F8EA5E3-5A62-5B69-569E-D8F64E112D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5F1ABE-4118-75D4-B348-3537B03ABBFF}"/>
              </a:ext>
            </a:extLst>
          </p:cNvPr>
          <p:cNvSpPr>
            <a:spLocks noGrp="1"/>
          </p:cNvSpPr>
          <p:nvPr>
            <p:ph type="dt" sz="half" idx="10"/>
          </p:nvPr>
        </p:nvSpPr>
        <p:spPr/>
        <p:txBody>
          <a:bodyPr/>
          <a:lstStyle/>
          <a:p>
            <a:fld id="{DCF07788-05ED-B145-925B-E8312ED418A6}" type="datetimeFigureOut">
              <a:rPr lang="en-US" smtClean="0"/>
              <a:t>12/10/22</a:t>
            </a:fld>
            <a:endParaRPr lang="en-US"/>
          </a:p>
        </p:txBody>
      </p:sp>
      <p:sp>
        <p:nvSpPr>
          <p:cNvPr id="5" name="Footer Placeholder 4">
            <a:extLst>
              <a:ext uri="{FF2B5EF4-FFF2-40B4-BE49-F238E27FC236}">
                <a16:creationId xmlns:a16="http://schemas.microsoft.com/office/drawing/2014/main" id="{2DACBD14-570E-50AE-3F0A-DFCBB066FD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7BBB4E-3255-23B6-BFE9-C926AABBDD25}"/>
              </a:ext>
            </a:extLst>
          </p:cNvPr>
          <p:cNvSpPr>
            <a:spLocks noGrp="1"/>
          </p:cNvSpPr>
          <p:nvPr>
            <p:ph type="sldNum" sz="quarter" idx="12"/>
          </p:nvPr>
        </p:nvSpPr>
        <p:spPr/>
        <p:txBody>
          <a:bodyPr/>
          <a:lstStyle/>
          <a:p>
            <a:fld id="{1043795D-871B-E54F-9C9A-EB938DCB0B12}" type="slidenum">
              <a:rPr lang="en-US" smtClean="0"/>
              <a:t>‹#›</a:t>
            </a:fld>
            <a:endParaRPr lang="en-US"/>
          </a:p>
        </p:txBody>
      </p:sp>
    </p:spTree>
    <p:extLst>
      <p:ext uri="{BB962C8B-B14F-4D97-AF65-F5344CB8AC3E}">
        <p14:creationId xmlns:p14="http://schemas.microsoft.com/office/powerpoint/2010/main" val="273753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3DF5C-D846-9076-AB80-D9E970F78E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CCDB4D-842C-FAF2-1088-62A87D2344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7EFBC1-BD1C-8F53-3EF4-DB1F00E2CB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6C0E22-35A0-0A30-D420-03A4ED2B2963}"/>
              </a:ext>
            </a:extLst>
          </p:cNvPr>
          <p:cNvSpPr>
            <a:spLocks noGrp="1"/>
          </p:cNvSpPr>
          <p:nvPr>
            <p:ph type="dt" sz="half" idx="10"/>
          </p:nvPr>
        </p:nvSpPr>
        <p:spPr/>
        <p:txBody>
          <a:bodyPr/>
          <a:lstStyle/>
          <a:p>
            <a:fld id="{DCF07788-05ED-B145-925B-E8312ED418A6}" type="datetimeFigureOut">
              <a:rPr lang="en-US" smtClean="0"/>
              <a:t>12/10/22</a:t>
            </a:fld>
            <a:endParaRPr lang="en-US"/>
          </a:p>
        </p:txBody>
      </p:sp>
      <p:sp>
        <p:nvSpPr>
          <p:cNvPr id="6" name="Footer Placeholder 5">
            <a:extLst>
              <a:ext uri="{FF2B5EF4-FFF2-40B4-BE49-F238E27FC236}">
                <a16:creationId xmlns:a16="http://schemas.microsoft.com/office/drawing/2014/main" id="{0C9B2588-01A3-0F1E-98F2-9CF4985801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B7ED2E-3482-A981-5C9F-2049A217CCE5}"/>
              </a:ext>
            </a:extLst>
          </p:cNvPr>
          <p:cNvSpPr>
            <a:spLocks noGrp="1"/>
          </p:cNvSpPr>
          <p:nvPr>
            <p:ph type="sldNum" sz="quarter" idx="12"/>
          </p:nvPr>
        </p:nvSpPr>
        <p:spPr/>
        <p:txBody>
          <a:bodyPr/>
          <a:lstStyle/>
          <a:p>
            <a:fld id="{1043795D-871B-E54F-9C9A-EB938DCB0B12}" type="slidenum">
              <a:rPr lang="en-US" smtClean="0"/>
              <a:t>‹#›</a:t>
            </a:fld>
            <a:endParaRPr lang="en-US"/>
          </a:p>
        </p:txBody>
      </p:sp>
    </p:spTree>
    <p:extLst>
      <p:ext uri="{BB962C8B-B14F-4D97-AF65-F5344CB8AC3E}">
        <p14:creationId xmlns:p14="http://schemas.microsoft.com/office/powerpoint/2010/main" val="1211286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023A-8F46-7D11-385F-25486D5812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7FEBD3-0D7A-8EAE-5E1D-AF1341CC3B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A53C31-AAF4-1732-FF48-8CB3A94BFA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FCAE1D-C05D-97CD-E19F-E878F26A7D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A5B97B-4230-6B76-A4A3-CE57A2E345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DEFAA9-F440-A844-EA1B-A81F8EF69BBA}"/>
              </a:ext>
            </a:extLst>
          </p:cNvPr>
          <p:cNvSpPr>
            <a:spLocks noGrp="1"/>
          </p:cNvSpPr>
          <p:nvPr>
            <p:ph type="dt" sz="half" idx="10"/>
          </p:nvPr>
        </p:nvSpPr>
        <p:spPr/>
        <p:txBody>
          <a:bodyPr/>
          <a:lstStyle/>
          <a:p>
            <a:fld id="{DCF07788-05ED-B145-925B-E8312ED418A6}" type="datetimeFigureOut">
              <a:rPr lang="en-US" smtClean="0"/>
              <a:t>12/10/22</a:t>
            </a:fld>
            <a:endParaRPr lang="en-US"/>
          </a:p>
        </p:txBody>
      </p:sp>
      <p:sp>
        <p:nvSpPr>
          <p:cNvPr id="8" name="Footer Placeholder 7">
            <a:extLst>
              <a:ext uri="{FF2B5EF4-FFF2-40B4-BE49-F238E27FC236}">
                <a16:creationId xmlns:a16="http://schemas.microsoft.com/office/drawing/2014/main" id="{1C1B43F0-3CB6-D0BB-5BAF-2665AB87F5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D99F51-80E6-BF35-655F-116478CD63F1}"/>
              </a:ext>
            </a:extLst>
          </p:cNvPr>
          <p:cNvSpPr>
            <a:spLocks noGrp="1"/>
          </p:cNvSpPr>
          <p:nvPr>
            <p:ph type="sldNum" sz="quarter" idx="12"/>
          </p:nvPr>
        </p:nvSpPr>
        <p:spPr/>
        <p:txBody>
          <a:bodyPr/>
          <a:lstStyle/>
          <a:p>
            <a:fld id="{1043795D-871B-E54F-9C9A-EB938DCB0B12}" type="slidenum">
              <a:rPr lang="en-US" smtClean="0"/>
              <a:t>‹#›</a:t>
            </a:fld>
            <a:endParaRPr lang="en-US"/>
          </a:p>
        </p:txBody>
      </p:sp>
    </p:spTree>
    <p:extLst>
      <p:ext uri="{BB962C8B-B14F-4D97-AF65-F5344CB8AC3E}">
        <p14:creationId xmlns:p14="http://schemas.microsoft.com/office/powerpoint/2010/main" val="1601351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6A3F2-D706-E2F5-A75A-676419602B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BE415F-918B-6831-0E0B-20137D81E5C9}"/>
              </a:ext>
            </a:extLst>
          </p:cNvPr>
          <p:cNvSpPr>
            <a:spLocks noGrp="1"/>
          </p:cNvSpPr>
          <p:nvPr>
            <p:ph type="dt" sz="half" idx="10"/>
          </p:nvPr>
        </p:nvSpPr>
        <p:spPr/>
        <p:txBody>
          <a:bodyPr/>
          <a:lstStyle/>
          <a:p>
            <a:fld id="{DCF07788-05ED-B145-925B-E8312ED418A6}" type="datetimeFigureOut">
              <a:rPr lang="en-US" smtClean="0"/>
              <a:t>12/10/22</a:t>
            </a:fld>
            <a:endParaRPr lang="en-US"/>
          </a:p>
        </p:txBody>
      </p:sp>
      <p:sp>
        <p:nvSpPr>
          <p:cNvPr id="4" name="Footer Placeholder 3">
            <a:extLst>
              <a:ext uri="{FF2B5EF4-FFF2-40B4-BE49-F238E27FC236}">
                <a16:creationId xmlns:a16="http://schemas.microsoft.com/office/drawing/2014/main" id="{F5737539-18FD-B6C8-4A6E-1C7522D4F5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097167-105C-C38C-4206-9C151DE911EC}"/>
              </a:ext>
            </a:extLst>
          </p:cNvPr>
          <p:cNvSpPr>
            <a:spLocks noGrp="1"/>
          </p:cNvSpPr>
          <p:nvPr>
            <p:ph type="sldNum" sz="quarter" idx="12"/>
          </p:nvPr>
        </p:nvSpPr>
        <p:spPr/>
        <p:txBody>
          <a:bodyPr/>
          <a:lstStyle/>
          <a:p>
            <a:fld id="{1043795D-871B-E54F-9C9A-EB938DCB0B12}" type="slidenum">
              <a:rPr lang="en-US" smtClean="0"/>
              <a:t>‹#›</a:t>
            </a:fld>
            <a:endParaRPr lang="en-US"/>
          </a:p>
        </p:txBody>
      </p:sp>
    </p:spTree>
    <p:extLst>
      <p:ext uri="{BB962C8B-B14F-4D97-AF65-F5344CB8AC3E}">
        <p14:creationId xmlns:p14="http://schemas.microsoft.com/office/powerpoint/2010/main" val="1304335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BEA52F-4576-29D8-5505-D597925F6DF6}"/>
              </a:ext>
            </a:extLst>
          </p:cNvPr>
          <p:cNvSpPr>
            <a:spLocks noGrp="1"/>
          </p:cNvSpPr>
          <p:nvPr>
            <p:ph type="dt" sz="half" idx="10"/>
          </p:nvPr>
        </p:nvSpPr>
        <p:spPr/>
        <p:txBody>
          <a:bodyPr/>
          <a:lstStyle/>
          <a:p>
            <a:fld id="{DCF07788-05ED-B145-925B-E8312ED418A6}" type="datetimeFigureOut">
              <a:rPr lang="en-US" smtClean="0"/>
              <a:t>12/10/22</a:t>
            </a:fld>
            <a:endParaRPr lang="en-US"/>
          </a:p>
        </p:txBody>
      </p:sp>
      <p:sp>
        <p:nvSpPr>
          <p:cNvPr id="3" name="Footer Placeholder 2">
            <a:extLst>
              <a:ext uri="{FF2B5EF4-FFF2-40B4-BE49-F238E27FC236}">
                <a16:creationId xmlns:a16="http://schemas.microsoft.com/office/drawing/2014/main" id="{B26C0249-CD78-F4AF-A214-8F8F885C8F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3E7AF2-CD28-D060-7503-07966725F955}"/>
              </a:ext>
            </a:extLst>
          </p:cNvPr>
          <p:cNvSpPr>
            <a:spLocks noGrp="1"/>
          </p:cNvSpPr>
          <p:nvPr>
            <p:ph type="sldNum" sz="quarter" idx="12"/>
          </p:nvPr>
        </p:nvSpPr>
        <p:spPr/>
        <p:txBody>
          <a:bodyPr/>
          <a:lstStyle/>
          <a:p>
            <a:fld id="{1043795D-871B-E54F-9C9A-EB938DCB0B12}" type="slidenum">
              <a:rPr lang="en-US" smtClean="0"/>
              <a:t>‹#›</a:t>
            </a:fld>
            <a:endParaRPr lang="en-US"/>
          </a:p>
        </p:txBody>
      </p:sp>
    </p:spTree>
    <p:extLst>
      <p:ext uri="{BB962C8B-B14F-4D97-AF65-F5344CB8AC3E}">
        <p14:creationId xmlns:p14="http://schemas.microsoft.com/office/powerpoint/2010/main" val="2135026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D79DC-551D-F4CE-26C5-D6808D502C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17BDB8-AB3D-A632-7100-5D793D013D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707048-795C-6F56-840A-89BC78648F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79D9CF-0B89-8F21-7CE6-5D138A968CC5}"/>
              </a:ext>
            </a:extLst>
          </p:cNvPr>
          <p:cNvSpPr>
            <a:spLocks noGrp="1"/>
          </p:cNvSpPr>
          <p:nvPr>
            <p:ph type="dt" sz="half" idx="10"/>
          </p:nvPr>
        </p:nvSpPr>
        <p:spPr/>
        <p:txBody>
          <a:bodyPr/>
          <a:lstStyle/>
          <a:p>
            <a:fld id="{DCF07788-05ED-B145-925B-E8312ED418A6}" type="datetimeFigureOut">
              <a:rPr lang="en-US" smtClean="0"/>
              <a:t>12/10/22</a:t>
            </a:fld>
            <a:endParaRPr lang="en-US"/>
          </a:p>
        </p:txBody>
      </p:sp>
      <p:sp>
        <p:nvSpPr>
          <p:cNvPr id="6" name="Footer Placeholder 5">
            <a:extLst>
              <a:ext uri="{FF2B5EF4-FFF2-40B4-BE49-F238E27FC236}">
                <a16:creationId xmlns:a16="http://schemas.microsoft.com/office/drawing/2014/main" id="{98686969-A052-DC27-08C5-CE2363F65B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604CD4-2743-D4B0-A97E-1E9C1128E49E}"/>
              </a:ext>
            </a:extLst>
          </p:cNvPr>
          <p:cNvSpPr>
            <a:spLocks noGrp="1"/>
          </p:cNvSpPr>
          <p:nvPr>
            <p:ph type="sldNum" sz="quarter" idx="12"/>
          </p:nvPr>
        </p:nvSpPr>
        <p:spPr/>
        <p:txBody>
          <a:bodyPr/>
          <a:lstStyle/>
          <a:p>
            <a:fld id="{1043795D-871B-E54F-9C9A-EB938DCB0B12}" type="slidenum">
              <a:rPr lang="en-US" smtClean="0"/>
              <a:t>‹#›</a:t>
            </a:fld>
            <a:endParaRPr lang="en-US"/>
          </a:p>
        </p:txBody>
      </p:sp>
    </p:spTree>
    <p:extLst>
      <p:ext uri="{BB962C8B-B14F-4D97-AF65-F5344CB8AC3E}">
        <p14:creationId xmlns:p14="http://schemas.microsoft.com/office/powerpoint/2010/main" val="2003457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B77F0-66BF-15EC-8FBD-DA81F7B3AF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B7DE36-CC01-EBA5-2D12-476CF8CA0B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46CF1F-4B3B-721C-0D50-FFBEC447ED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8D40AB-59B7-11E7-3F1E-EDCF63997457}"/>
              </a:ext>
            </a:extLst>
          </p:cNvPr>
          <p:cNvSpPr>
            <a:spLocks noGrp="1"/>
          </p:cNvSpPr>
          <p:nvPr>
            <p:ph type="dt" sz="half" idx="10"/>
          </p:nvPr>
        </p:nvSpPr>
        <p:spPr/>
        <p:txBody>
          <a:bodyPr/>
          <a:lstStyle/>
          <a:p>
            <a:fld id="{DCF07788-05ED-B145-925B-E8312ED418A6}" type="datetimeFigureOut">
              <a:rPr lang="en-US" smtClean="0"/>
              <a:t>12/10/22</a:t>
            </a:fld>
            <a:endParaRPr lang="en-US"/>
          </a:p>
        </p:txBody>
      </p:sp>
      <p:sp>
        <p:nvSpPr>
          <p:cNvPr id="6" name="Footer Placeholder 5">
            <a:extLst>
              <a:ext uri="{FF2B5EF4-FFF2-40B4-BE49-F238E27FC236}">
                <a16:creationId xmlns:a16="http://schemas.microsoft.com/office/drawing/2014/main" id="{D40A9AA4-5FBF-38E4-96DC-7FBA688918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5DB869-FBCA-C871-5BC5-2A19B204B9DE}"/>
              </a:ext>
            </a:extLst>
          </p:cNvPr>
          <p:cNvSpPr>
            <a:spLocks noGrp="1"/>
          </p:cNvSpPr>
          <p:nvPr>
            <p:ph type="sldNum" sz="quarter" idx="12"/>
          </p:nvPr>
        </p:nvSpPr>
        <p:spPr/>
        <p:txBody>
          <a:bodyPr/>
          <a:lstStyle/>
          <a:p>
            <a:fld id="{1043795D-871B-E54F-9C9A-EB938DCB0B12}" type="slidenum">
              <a:rPr lang="en-US" smtClean="0"/>
              <a:t>‹#›</a:t>
            </a:fld>
            <a:endParaRPr lang="en-US"/>
          </a:p>
        </p:txBody>
      </p:sp>
    </p:spTree>
    <p:extLst>
      <p:ext uri="{BB962C8B-B14F-4D97-AF65-F5344CB8AC3E}">
        <p14:creationId xmlns:p14="http://schemas.microsoft.com/office/powerpoint/2010/main" val="1427069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AAC719-5BC2-DC2A-9EB9-4DCAE0BA3F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035351-58AE-FFB4-AD03-DE40A78FB4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011D1E-A2D9-92C2-362B-7F7D17D72E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F07788-05ED-B145-925B-E8312ED418A6}" type="datetimeFigureOut">
              <a:rPr lang="en-US" smtClean="0"/>
              <a:t>12/10/22</a:t>
            </a:fld>
            <a:endParaRPr lang="en-US"/>
          </a:p>
        </p:txBody>
      </p:sp>
      <p:sp>
        <p:nvSpPr>
          <p:cNvPr id="5" name="Footer Placeholder 4">
            <a:extLst>
              <a:ext uri="{FF2B5EF4-FFF2-40B4-BE49-F238E27FC236}">
                <a16:creationId xmlns:a16="http://schemas.microsoft.com/office/drawing/2014/main" id="{804E8415-FA87-D086-1416-C7B02B324C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A3C1E3-2AEE-F335-17B0-7DC5BA90F4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43795D-871B-E54F-9C9A-EB938DCB0B12}" type="slidenum">
              <a:rPr lang="en-US" smtClean="0"/>
              <a:t>‹#›</a:t>
            </a:fld>
            <a:endParaRPr lang="en-US"/>
          </a:p>
        </p:txBody>
      </p:sp>
    </p:spTree>
    <p:extLst>
      <p:ext uri="{BB962C8B-B14F-4D97-AF65-F5344CB8AC3E}">
        <p14:creationId xmlns:p14="http://schemas.microsoft.com/office/powerpoint/2010/main" val="4137620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olab.research.google.com/drive/1kekEuQFUKmpdEdT5jbNcgQq7j5d-dMFV?usp=sharin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hyperlink" Target="https://ils.unc.edu/courses/2018_fall/inls523_004/nosql.pdf" TargetMode="External"/><Relationship Id="rId2" Type="http://schemas.openxmlformats.org/officeDocument/2006/relationships/hyperlink" Target="https://www.researchgate.net/publication/339883071_SQL_vs_NoSQL" TargetMode="External"/><Relationship Id="rId1" Type="http://schemas.openxmlformats.org/officeDocument/2006/relationships/slideLayout" Target="../slideLayouts/slideLayout2.xml"/><Relationship Id="rId6" Type="http://schemas.openxmlformats.org/officeDocument/2006/relationships/hyperlink" Target="https://memilavi.com/2018/08/15/mongodb-vs-sql-server-2016-performance/" TargetMode="External"/><Relationship Id="rId5" Type="http://schemas.openxmlformats.org/officeDocument/2006/relationships/hyperlink" Target="https://www.oracle.com/a/ocom/docs/database/kuppingercole-sql-vs-nosql-report.pdf" TargetMode="External"/><Relationship Id="rId4" Type="http://schemas.openxmlformats.org/officeDocument/2006/relationships/hyperlink" Target="https://www.tecmint.com/command-line-tools-to-monitor-linux-performanc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deepyeti.ucsd.edu/jianmo/amazon/categoryFiles/Video_Games.json.gz"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a:spLocks noGrp="1"/>
          </p:cNvSpPr>
          <p:nvPr>
            <p:ph type="title"/>
          </p:nvPr>
        </p:nvSpPr>
        <p:spPr>
          <a:xfrm>
            <a:off x="5297762" y="329184"/>
            <a:ext cx="6251110" cy="1783080"/>
          </a:xfrm>
          <a:prstGeom prst="rect">
            <a:avLst/>
          </a:prstGeom>
        </p:spPr>
        <p:txBody>
          <a:bodyPr vert="horz" lIns="91440" tIns="45720" rIns="91440" bIns="45720" rtlCol="0" anchor="b">
            <a:normAutofit/>
          </a:bodyPr>
          <a:lstStyle/>
          <a:p>
            <a:r>
              <a:rPr lang="en-US" sz="3000" b="1" i="0" u="none" strike="noStrike" spc="-10" baseline="0" dirty="0"/>
              <a:t>Comparison</a:t>
            </a:r>
            <a:r>
              <a:rPr lang="en-US" sz="3000" b="1" spc="-10" dirty="0"/>
              <a:t> between SQL and NoSQL databases &amp; Analytical model building for database suggestion</a:t>
            </a:r>
            <a:endParaRPr lang="en-US" sz="3000" b="1" spc="-5" dirty="0"/>
          </a:p>
        </p:txBody>
      </p:sp>
      <p:pic>
        <p:nvPicPr>
          <p:cNvPr id="6" name="Picture 5" descr="Blue blocks and networks technology background">
            <a:extLst>
              <a:ext uri="{FF2B5EF4-FFF2-40B4-BE49-F238E27FC236}">
                <a16:creationId xmlns:a16="http://schemas.microsoft.com/office/drawing/2014/main" id="{A13A4228-F8DC-C896-8B30-D5183DD14A29}"/>
              </a:ext>
            </a:extLst>
          </p:cNvPr>
          <p:cNvPicPr>
            <a:picLocks noChangeAspect="1"/>
          </p:cNvPicPr>
          <p:nvPr/>
        </p:nvPicPr>
        <p:blipFill rotWithShape="1">
          <a:blip r:embed="rId2"/>
          <a:srcRect l="15445" r="46355" b="-446"/>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bject 4"/>
          <p:cNvSpPr txBox="1"/>
          <p:nvPr/>
        </p:nvSpPr>
        <p:spPr>
          <a:xfrm>
            <a:off x="5297762" y="2706624"/>
            <a:ext cx="6251110" cy="3483864"/>
          </a:xfrm>
          <a:prstGeom prst="rect">
            <a:avLst/>
          </a:prstGeom>
        </p:spPr>
        <p:txBody>
          <a:bodyPr vert="horz" lIns="91440" tIns="45720" rIns="91440" bIns="45720" rtlCol="0">
            <a:normAutofit lnSpcReduction="10000"/>
          </a:bodyPr>
          <a:lstStyle/>
          <a:p>
            <a:pPr marR="1634489">
              <a:lnSpc>
                <a:spcPct val="90000"/>
              </a:lnSpc>
              <a:spcBef>
                <a:spcPts val="290"/>
              </a:spcBef>
            </a:pPr>
            <a:r>
              <a:rPr lang="en-US" sz="2200" b="1" spc="-15" dirty="0"/>
              <a:t>Presented by </a:t>
            </a:r>
          </a:p>
          <a:p>
            <a:pPr marL="12700" marR="1634489" indent="-228600">
              <a:lnSpc>
                <a:spcPct val="90000"/>
              </a:lnSpc>
              <a:spcBef>
                <a:spcPts val="290"/>
              </a:spcBef>
              <a:buFont typeface="Arial" panose="020B0604020202020204" pitchFamily="34" charset="0"/>
              <a:buChar char="•"/>
            </a:pPr>
            <a:r>
              <a:rPr lang="en-US" sz="2200" spc="-15" dirty="0" err="1"/>
              <a:t>Yashkumar</a:t>
            </a:r>
            <a:r>
              <a:rPr lang="en-US" sz="2200" spc="-15" dirty="0"/>
              <a:t> Trada (30147101)</a:t>
            </a:r>
          </a:p>
          <a:p>
            <a:pPr marL="12700" marR="1634489" indent="-228600">
              <a:lnSpc>
                <a:spcPct val="90000"/>
              </a:lnSpc>
              <a:spcBef>
                <a:spcPts val="290"/>
              </a:spcBef>
              <a:buFont typeface="Arial" panose="020B0604020202020204" pitchFamily="34" charset="0"/>
              <a:buChar char="•"/>
            </a:pPr>
            <a:r>
              <a:rPr lang="en-US" sz="2200" spc="-15" dirty="0"/>
              <a:t>Anish Mukherjee</a:t>
            </a:r>
          </a:p>
          <a:p>
            <a:pPr marL="12700" marR="1634489" indent="-228600">
              <a:lnSpc>
                <a:spcPct val="90000"/>
              </a:lnSpc>
              <a:spcBef>
                <a:spcPts val="290"/>
              </a:spcBef>
              <a:buFont typeface="Arial" panose="020B0604020202020204" pitchFamily="34" charset="0"/>
              <a:buChar char="•"/>
            </a:pPr>
            <a:r>
              <a:rPr lang="en-US" sz="2200" spc="-15" dirty="0"/>
              <a:t>Harsh Mishra</a:t>
            </a:r>
          </a:p>
          <a:p>
            <a:pPr marL="12700" marR="1634489" indent="-228600">
              <a:lnSpc>
                <a:spcPct val="90000"/>
              </a:lnSpc>
              <a:spcBef>
                <a:spcPts val="290"/>
              </a:spcBef>
              <a:buFont typeface="Arial" panose="020B0604020202020204" pitchFamily="34" charset="0"/>
              <a:buChar char="•"/>
            </a:pPr>
            <a:endParaRPr lang="en-US" sz="2200" spc="-15" dirty="0"/>
          </a:p>
          <a:p>
            <a:pPr marL="12700" marR="1634489" indent="-228600">
              <a:lnSpc>
                <a:spcPct val="90000"/>
              </a:lnSpc>
              <a:spcBef>
                <a:spcPts val="290"/>
              </a:spcBef>
              <a:buFont typeface="Arial" panose="020B0604020202020204" pitchFamily="34" charset="0"/>
              <a:buChar char="•"/>
            </a:pPr>
            <a:endParaRPr lang="en-US" sz="2200" spc="-15" dirty="0"/>
          </a:p>
          <a:p>
            <a:pPr marL="12700" marR="1634489" indent="-228600">
              <a:lnSpc>
                <a:spcPct val="90000"/>
              </a:lnSpc>
              <a:spcBef>
                <a:spcPts val="290"/>
              </a:spcBef>
              <a:buFont typeface="Arial" panose="020B0604020202020204" pitchFamily="34" charset="0"/>
              <a:buChar char="•"/>
            </a:pPr>
            <a:endParaRPr lang="en-US" sz="2200" spc="-15" dirty="0"/>
          </a:p>
          <a:p>
            <a:pPr marL="12700" marR="1634489" indent="-228600">
              <a:lnSpc>
                <a:spcPct val="90000"/>
              </a:lnSpc>
              <a:spcBef>
                <a:spcPts val="290"/>
              </a:spcBef>
              <a:buFont typeface="Arial" panose="020B0604020202020204" pitchFamily="34" charset="0"/>
              <a:buChar char="•"/>
            </a:pPr>
            <a:endParaRPr lang="en-US" sz="2200" spc="-15" dirty="0"/>
          </a:p>
          <a:p>
            <a:pPr>
              <a:lnSpc>
                <a:spcPct val="90000"/>
              </a:lnSpc>
              <a:spcBef>
                <a:spcPts val="580"/>
              </a:spcBef>
            </a:pPr>
            <a:endParaRPr lang="en-US" sz="2200" b="1" spc="-35" dirty="0"/>
          </a:p>
          <a:p>
            <a:pPr>
              <a:lnSpc>
                <a:spcPct val="90000"/>
              </a:lnSpc>
              <a:spcBef>
                <a:spcPts val="580"/>
              </a:spcBef>
            </a:pPr>
            <a:r>
              <a:rPr lang="en-US" sz="2200" b="1" spc="-35" dirty="0"/>
              <a:t>October </a:t>
            </a:r>
            <a:r>
              <a:rPr lang="en-US" sz="2200" b="1" spc="-5" dirty="0"/>
              <a:t>2022</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7B74-8292-E6D8-89EA-0B3CB1B9977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21A9366-0A3D-1979-D8F5-1710365D2537}"/>
              </a:ext>
            </a:extLst>
          </p:cNvPr>
          <p:cNvPicPr>
            <a:picLocks noGrp="1" noChangeAspect="1"/>
          </p:cNvPicPr>
          <p:nvPr>
            <p:ph idx="1"/>
          </p:nvPr>
        </p:nvPicPr>
        <p:blipFill>
          <a:blip r:embed="rId2"/>
          <a:stretch>
            <a:fillRect/>
          </a:stretch>
        </p:blipFill>
        <p:spPr>
          <a:xfrm>
            <a:off x="-390525" y="-316969"/>
            <a:ext cx="12973050" cy="7491937"/>
          </a:xfrm>
          <a:prstGeom prst="rect">
            <a:avLst/>
          </a:prstGeom>
        </p:spPr>
      </p:pic>
    </p:spTree>
    <p:extLst>
      <p:ext uri="{BB962C8B-B14F-4D97-AF65-F5344CB8AC3E}">
        <p14:creationId xmlns:p14="http://schemas.microsoft.com/office/powerpoint/2010/main" val="1328226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5A18E-1232-FECD-38C9-0909705A5B3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E3FB100-2780-D2CE-8A7F-725A48789489}"/>
              </a:ext>
            </a:extLst>
          </p:cNvPr>
          <p:cNvPicPr>
            <a:picLocks noGrp="1" noChangeAspect="1"/>
          </p:cNvPicPr>
          <p:nvPr>
            <p:ph idx="1"/>
          </p:nvPr>
        </p:nvPicPr>
        <p:blipFill>
          <a:blip r:embed="rId2"/>
          <a:stretch>
            <a:fillRect/>
          </a:stretch>
        </p:blipFill>
        <p:spPr>
          <a:xfrm>
            <a:off x="0" y="0"/>
            <a:ext cx="12192000" cy="7040880"/>
          </a:xfrm>
          <a:prstGeom prst="rect">
            <a:avLst/>
          </a:prstGeom>
        </p:spPr>
      </p:pic>
    </p:spTree>
    <p:extLst>
      <p:ext uri="{BB962C8B-B14F-4D97-AF65-F5344CB8AC3E}">
        <p14:creationId xmlns:p14="http://schemas.microsoft.com/office/powerpoint/2010/main" val="2931626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43A42-32B9-DAB1-0137-D3BC25A7526A}"/>
              </a:ext>
            </a:extLst>
          </p:cNvPr>
          <p:cNvSpPr>
            <a:spLocks noGrp="1"/>
          </p:cNvSpPr>
          <p:nvPr>
            <p:ph type="title"/>
          </p:nvPr>
        </p:nvSpPr>
        <p:spPr>
          <a:xfrm>
            <a:off x="709613" y="100013"/>
            <a:ext cx="10515600" cy="733425"/>
          </a:xfrm>
        </p:spPr>
        <p:txBody>
          <a:bodyPr>
            <a:normAutofit/>
          </a:bodyPr>
          <a:lstStyle/>
          <a:p>
            <a:r>
              <a:rPr lang="en-US" sz="2800" dirty="0" err="1">
                <a:latin typeface="+mn-lt"/>
              </a:rPr>
              <a:t>Coverting</a:t>
            </a:r>
            <a:r>
              <a:rPr lang="en-US" sz="2800" dirty="0">
                <a:latin typeface="+mn-lt"/>
              </a:rPr>
              <a:t> </a:t>
            </a:r>
            <a:r>
              <a:rPr lang="en-US" sz="2800" dirty="0" err="1">
                <a:latin typeface="+mn-lt"/>
              </a:rPr>
              <a:t>unstructed</a:t>
            </a:r>
            <a:r>
              <a:rPr lang="en-US" sz="2800" dirty="0">
                <a:latin typeface="+mn-lt"/>
              </a:rPr>
              <a:t>(NoSQL) dataset into structured(SQL) dataset:</a:t>
            </a:r>
          </a:p>
        </p:txBody>
      </p:sp>
      <p:sp>
        <p:nvSpPr>
          <p:cNvPr id="3" name="Content Placeholder 2">
            <a:extLst>
              <a:ext uri="{FF2B5EF4-FFF2-40B4-BE49-F238E27FC236}">
                <a16:creationId xmlns:a16="http://schemas.microsoft.com/office/drawing/2014/main" id="{A88F1F24-BF20-C364-C322-8BD104466ED2}"/>
              </a:ext>
            </a:extLst>
          </p:cNvPr>
          <p:cNvSpPr>
            <a:spLocks noGrp="1"/>
          </p:cNvSpPr>
          <p:nvPr>
            <p:ph idx="1"/>
          </p:nvPr>
        </p:nvSpPr>
        <p:spPr>
          <a:xfrm>
            <a:off x="709613" y="833438"/>
            <a:ext cx="10515600" cy="1289050"/>
          </a:xfrm>
        </p:spPr>
        <p:txBody>
          <a:bodyPr>
            <a:normAutofit/>
          </a:bodyPr>
          <a:lstStyle/>
          <a:p>
            <a:pPr marL="0" indent="0">
              <a:buNone/>
            </a:pPr>
            <a:r>
              <a:rPr lang="en-US" sz="1800" dirty="0">
                <a:hlinkClick r:id="rId2"/>
              </a:rPr>
              <a:t>https://colab.research.google.com/drive/1kekEuQFUKmpdEdT5jbNcgQq7j5d-dMFV?usp=sharing</a:t>
            </a:r>
            <a:r>
              <a:rPr lang="en-US" sz="1800" dirty="0"/>
              <a:t> </a:t>
            </a:r>
          </a:p>
        </p:txBody>
      </p:sp>
      <p:pic>
        <p:nvPicPr>
          <p:cNvPr id="5" name="Picture 4" descr="Graphical user interface, text, application, email&#10;&#10;Description automatically generated">
            <a:extLst>
              <a:ext uri="{FF2B5EF4-FFF2-40B4-BE49-F238E27FC236}">
                <a16:creationId xmlns:a16="http://schemas.microsoft.com/office/drawing/2014/main" id="{719D1C34-7EA3-74A9-ADD6-E8743A9AF81C}"/>
              </a:ext>
            </a:extLst>
          </p:cNvPr>
          <p:cNvPicPr>
            <a:picLocks noChangeAspect="1"/>
          </p:cNvPicPr>
          <p:nvPr/>
        </p:nvPicPr>
        <p:blipFill>
          <a:blip r:embed="rId3"/>
          <a:stretch>
            <a:fillRect/>
          </a:stretch>
        </p:blipFill>
        <p:spPr>
          <a:xfrm>
            <a:off x="709613" y="1243012"/>
            <a:ext cx="11049000" cy="4886325"/>
          </a:xfrm>
          <a:prstGeom prst="rect">
            <a:avLst/>
          </a:prstGeom>
        </p:spPr>
      </p:pic>
    </p:spTree>
    <p:extLst>
      <p:ext uri="{BB962C8B-B14F-4D97-AF65-F5344CB8AC3E}">
        <p14:creationId xmlns:p14="http://schemas.microsoft.com/office/powerpoint/2010/main" val="2934677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7C9FC-64C5-A552-FA70-F424E3ED671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897CFD7-2A26-D21A-8749-DB04BD4B62FB}"/>
              </a:ext>
            </a:extLst>
          </p:cNvPr>
          <p:cNvPicPr>
            <a:picLocks noGrp="1" noChangeAspect="1"/>
          </p:cNvPicPr>
          <p:nvPr>
            <p:ph idx="1"/>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1831434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C60FB-15FD-6852-2346-8412043A44C2}"/>
              </a:ext>
            </a:extLst>
          </p:cNvPr>
          <p:cNvSpPr>
            <a:spLocks noGrp="1"/>
          </p:cNvSpPr>
          <p:nvPr>
            <p:ph type="title"/>
          </p:nvPr>
        </p:nvSpPr>
        <p:spPr>
          <a:xfrm>
            <a:off x="1335022" y="14055"/>
            <a:ext cx="7961376" cy="566961"/>
          </a:xfrm>
        </p:spPr>
        <p:txBody>
          <a:bodyPr>
            <a:normAutofit fontScale="90000"/>
          </a:bodyPr>
          <a:lstStyle/>
          <a:p>
            <a:pPr algn="ctr"/>
            <a:r>
              <a:rPr lang="en-US" b="1" dirty="0"/>
              <a:t>Relevant work:</a:t>
            </a:r>
          </a:p>
        </p:txBody>
      </p:sp>
      <p:sp>
        <p:nvSpPr>
          <p:cNvPr id="4" name="TextBox 3">
            <a:extLst>
              <a:ext uri="{FF2B5EF4-FFF2-40B4-BE49-F238E27FC236}">
                <a16:creationId xmlns:a16="http://schemas.microsoft.com/office/drawing/2014/main" id="{500F775D-C8F0-31DA-1AB2-F7A32AD016C4}"/>
              </a:ext>
            </a:extLst>
          </p:cNvPr>
          <p:cNvSpPr txBox="1"/>
          <p:nvPr/>
        </p:nvSpPr>
        <p:spPr>
          <a:xfrm>
            <a:off x="3055776" y="650879"/>
            <a:ext cx="6080445" cy="646331"/>
          </a:xfrm>
          <a:prstGeom prst="rect">
            <a:avLst/>
          </a:prstGeom>
          <a:noFill/>
        </p:spPr>
        <p:txBody>
          <a:bodyPr wrap="square" rtlCol="0">
            <a:spAutoFit/>
          </a:bodyPr>
          <a:lstStyle/>
          <a:p>
            <a:r>
              <a:rPr lang="en-US" i="1" dirty="0"/>
              <a:t>SQL vs NoSQL: A Performance Comparison</a:t>
            </a:r>
          </a:p>
          <a:p>
            <a:r>
              <a:rPr lang="en-US" i="1" dirty="0" err="1"/>
              <a:t>Ruihan</a:t>
            </a:r>
            <a:r>
              <a:rPr lang="en-US" i="1" dirty="0"/>
              <a:t> Wang, </a:t>
            </a:r>
            <a:r>
              <a:rPr lang="en-CA" i="1" dirty="0" err="1"/>
              <a:t>Zongyan</a:t>
            </a:r>
            <a:r>
              <a:rPr lang="en-CA" i="1" dirty="0"/>
              <a:t> Yang</a:t>
            </a:r>
            <a:r>
              <a:rPr lang="en-US" i="1" dirty="0"/>
              <a:t> from </a:t>
            </a:r>
            <a:r>
              <a:rPr lang="en-CA" i="1" dirty="0"/>
              <a:t>University of Rochester</a:t>
            </a:r>
            <a:endParaRPr lang="en-US" i="1" dirty="0"/>
          </a:p>
        </p:txBody>
      </p:sp>
      <p:pic>
        <p:nvPicPr>
          <p:cNvPr id="10" name="Content Placeholder 9" descr="Chart, bar chart&#10;&#10;Description automatically generated">
            <a:extLst>
              <a:ext uri="{FF2B5EF4-FFF2-40B4-BE49-F238E27FC236}">
                <a16:creationId xmlns:a16="http://schemas.microsoft.com/office/drawing/2014/main" id="{C2EE42AF-2DFB-4B44-9073-BACD7462BBBF}"/>
              </a:ext>
            </a:extLst>
          </p:cNvPr>
          <p:cNvPicPr>
            <a:picLocks noGrp="1" noChangeAspect="1"/>
          </p:cNvPicPr>
          <p:nvPr>
            <p:ph idx="1"/>
          </p:nvPr>
        </p:nvPicPr>
        <p:blipFill>
          <a:blip r:embed="rId2"/>
          <a:stretch>
            <a:fillRect/>
          </a:stretch>
        </p:blipFill>
        <p:spPr>
          <a:xfrm>
            <a:off x="2600259" y="1339849"/>
            <a:ext cx="6991481" cy="5045503"/>
          </a:xfrm>
        </p:spPr>
      </p:pic>
    </p:spTree>
    <p:extLst>
      <p:ext uri="{BB962C8B-B14F-4D97-AF65-F5344CB8AC3E}">
        <p14:creationId xmlns:p14="http://schemas.microsoft.com/office/powerpoint/2010/main" val="237637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DC60FB-15FD-6852-2346-8412043A44C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b="1" kern="1200">
                <a:solidFill>
                  <a:schemeClr val="tx1"/>
                </a:solidFill>
                <a:latin typeface="+mj-lt"/>
                <a:ea typeface="+mj-ea"/>
                <a:cs typeface="+mj-cs"/>
              </a:rPr>
              <a:t>Relevant work:</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AAE6A17-4739-8335-7A7E-EE7CB7D033EF}"/>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342900" indent="-228600">
              <a:lnSpc>
                <a:spcPct val="90000"/>
              </a:lnSpc>
              <a:spcAft>
                <a:spcPts val="600"/>
              </a:spcAft>
              <a:buFont typeface="Arial" panose="020B0604020202020204" pitchFamily="34" charset="0"/>
              <a:buChar char="•"/>
            </a:pPr>
            <a:r>
              <a:rPr lang="en-US" sz="2200"/>
              <a:t>Retrieve the whole 100K records</a:t>
            </a:r>
          </a:p>
          <a:p>
            <a:pPr marL="342900" indent="-228600">
              <a:lnSpc>
                <a:spcPct val="90000"/>
              </a:lnSpc>
              <a:spcAft>
                <a:spcPts val="600"/>
              </a:spcAft>
              <a:buFont typeface="Arial" panose="020B0604020202020204" pitchFamily="34" charset="0"/>
              <a:buChar char="•"/>
            </a:pPr>
            <a:r>
              <a:rPr lang="en-US" sz="2200"/>
              <a:t>Query by a date range </a:t>
            </a:r>
          </a:p>
          <a:p>
            <a:pPr marL="342900" indent="-228600">
              <a:lnSpc>
                <a:spcPct val="90000"/>
              </a:lnSpc>
              <a:spcAft>
                <a:spcPts val="600"/>
              </a:spcAft>
              <a:buFont typeface="Arial" panose="020B0604020202020204" pitchFamily="34" charset="0"/>
              <a:buChar char="•"/>
            </a:pPr>
            <a:r>
              <a:rPr lang="en-US" sz="2200"/>
              <a:t>Query by a single parameter </a:t>
            </a:r>
          </a:p>
          <a:p>
            <a:pPr marL="342900" indent="-228600">
              <a:lnSpc>
                <a:spcPct val="90000"/>
              </a:lnSpc>
              <a:spcAft>
                <a:spcPts val="600"/>
              </a:spcAft>
              <a:buFont typeface="Arial" panose="020B0604020202020204" pitchFamily="34" charset="0"/>
              <a:buChar char="•"/>
            </a:pPr>
            <a:r>
              <a:rPr lang="en-US" sz="2200"/>
              <a:t>Query by 4 parameters </a:t>
            </a:r>
          </a:p>
          <a:p>
            <a:pPr marL="342900" indent="-228600">
              <a:lnSpc>
                <a:spcPct val="90000"/>
              </a:lnSpc>
              <a:spcAft>
                <a:spcPts val="600"/>
              </a:spcAft>
              <a:buFont typeface="Arial" panose="020B0604020202020204" pitchFamily="34" charset="0"/>
              <a:buChar char="•"/>
            </a:pPr>
            <a:r>
              <a:rPr lang="en-US" sz="2200"/>
              <a:t>Query by nested property of the JSON</a:t>
            </a:r>
          </a:p>
        </p:txBody>
      </p:sp>
      <p:pic>
        <p:nvPicPr>
          <p:cNvPr id="6" name="Content Placeholder 5" descr="Chart, bar chart&#10;&#10;Description automatically generated">
            <a:extLst>
              <a:ext uri="{FF2B5EF4-FFF2-40B4-BE49-F238E27FC236}">
                <a16:creationId xmlns:a16="http://schemas.microsoft.com/office/drawing/2014/main" id="{81CC18B9-ECCD-E05A-9D32-CBB542C68A2A}"/>
              </a:ext>
            </a:extLst>
          </p:cNvPr>
          <p:cNvPicPr>
            <a:picLocks noGrp="1" noChangeAspect="1"/>
          </p:cNvPicPr>
          <p:nvPr>
            <p:ph idx="1"/>
          </p:nvPr>
        </p:nvPicPr>
        <p:blipFill>
          <a:blip r:embed="rId2"/>
          <a:stretch>
            <a:fillRect/>
          </a:stretch>
        </p:blipFill>
        <p:spPr>
          <a:xfrm>
            <a:off x="4157503" y="566928"/>
            <a:ext cx="8037097" cy="5411534"/>
          </a:xfrm>
          <a:prstGeom prst="rect">
            <a:avLst/>
          </a:prstGeom>
        </p:spPr>
      </p:pic>
    </p:spTree>
    <p:extLst>
      <p:ext uri="{BB962C8B-B14F-4D97-AF65-F5344CB8AC3E}">
        <p14:creationId xmlns:p14="http://schemas.microsoft.com/office/powerpoint/2010/main" val="3055510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DC60FB-15FD-6852-2346-8412043A44C2}"/>
              </a:ext>
            </a:extLst>
          </p:cNvPr>
          <p:cNvSpPr>
            <a:spLocks noGrp="1"/>
          </p:cNvSpPr>
          <p:nvPr>
            <p:ph type="title"/>
          </p:nvPr>
        </p:nvSpPr>
        <p:spPr>
          <a:xfrm>
            <a:off x="838200" y="365125"/>
            <a:ext cx="10515600" cy="1325563"/>
          </a:xfrm>
        </p:spPr>
        <p:txBody>
          <a:bodyPr>
            <a:normAutofit/>
          </a:bodyPr>
          <a:lstStyle/>
          <a:p>
            <a:r>
              <a:rPr lang="en-US" sz="5400" b="1"/>
              <a:t>Final Goal:</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FBAB04E3-3E11-472C-DDDF-02F70BE95C1A}"/>
              </a:ext>
            </a:extLst>
          </p:cNvPr>
          <p:cNvSpPr>
            <a:spLocks noGrp="1"/>
          </p:cNvSpPr>
          <p:nvPr>
            <p:ph idx="1"/>
          </p:nvPr>
        </p:nvSpPr>
        <p:spPr>
          <a:xfrm>
            <a:off x="838200" y="1929384"/>
            <a:ext cx="10515600" cy="4251960"/>
          </a:xfrm>
        </p:spPr>
        <p:txBody>
          <a:bodyPr>
            <a:normAutofit/>
          </a:bodyPr>
          <a:lstStyle/>
          <a:p>
            <a:pPr marL="0" indent="0">
              <a:buNone/>
            </a:pPr>
            <a:r>
              <a:rPr lang="en-US" sz="2200" dirty="0"/>
              <a:t>Based on the performance measured by different database engines, we will build an analytical model, which takes user requirements in the below format and suggest the most appropriate database for the application.</a:t>
            </a:r>
          </a:p>
          <a:p>
            <a:pPr marL="0" indent="0">
              <a:buNone/>
            </a:pPr>
            <a:endParaRPr lang="en-US" sz="2200" dirty="0"/>
          </a:p>
          <a:p>
            <a:pPr lvl="1"/>
            <a:r>
              <a:rPr lang="en-US" sz="2200" dirty="0"/>
              <a:t>Expected number of read, write, delete, insert operations</a:t>
            </a:r>
          </a:p>
          <a:p>
            <a:pPr lvl="1"/>
            <a:r>
              <a:rPr lang="en-US" sz="2200" dirty="0"/>
              <a:t>Expected number of joins, group by, partition by and other aggregate operations</a:t>
            </a:r>
          </a:p>
          <a:p>
            <a:pPr lvl="1"/>
            <a:r>
              <a:rPr lang="en-US" sz="2200" dirty="0"/>
              <a:t>Estimated dataset size</a:t>
            </a:r>
          </a:p>
          <a:p>
            <a:pPr lvl="1"/>
            <a:r>
              <a:rPr lang="en-US" sz="2200" dirty="0"/>
              <a:t>Properties to be maintained during operations (Like Atomicity, Consistency, Isolation, Durability, Availability, or Partition Tolerance).</a:t>
            </a:r>
          </a:p>
          <a:p>
            <a:pPr lvl="1"/>
            <a:endParaRPr lang="en-US" sz="2200" dirty="0"/>
          </a:p>
        </p:txBody>
      </p:sp>
    </p:spTree>
    <p:extLst>
      <p:ext uri="{BB962C8B-B14F-4D97-AF65-F5344CB8AC3E}">
        <p14:creationId xmlns:p14="http://schemas.microsoft.com/office/powerpoint/2010/main" val="3205407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5072" y="0"/>
            <a:ext cx="11558016" cy="1238801"/>
          </a:xfrm>
          <a:prstGeom prst="rect">
            <a:avLst/>
          </a:prstGeom>
        </p:spPr>
        <p:txBody>
          <a:bodyPr vert="horz" wrap="square" lIns="0" tIns="129540" rIns="0" bIns="0" rtlCol="0">
            <a:spAutoFit/>
          </a:bodyPr>
          <a:lstStyle/>
          <a:p>
            <a:pPr algn="l"/>
            <a:r>
              <a:rPr lang="en-CA" sz="3200" b="1" spc="-5">
                <a:latin typeface="+mn-lt"/>
              </a:rPr>
              <a:t>Expansion of project scope if required: </a:t>
            </a:r>
            <a:br>
              <a:rPr lang="en-CA" sz="3200" b="1" spc="-5">
                <a:latin typeface="+mn-lt"/>
              </a:rPr>
            </a:br>
            <a:br>
              <a:rPr lang="en-CA" sz="2400" b="1" spc="-5">
                <a:latin typeface="+mn-lt"/>
              </a:rPr>
            </a:br>
            <a:endParaRPr lang="en-CA" sz="2400" b="1" spc="-5" dirty="0">
              <a:latin typeface="+mn-lt"/>
            </a:endParaRPr>
          </a:p>
        </p:txBody>
      </p:sp>
      <p:sp>
        <p:nvSpPr>
          <p:cNvPr id="4" name="object 3">
            <a:extLst>
              <a:ext uri="{FF2B5EF4-FFF2-40B4-BE49-F238E27FC236}">
                <a16:creationId xmlns:a16="http://schemas.microsoft.com/office/drawing/2014/main" id="{E35F1479-5183-E02C-92A4-34483636BC82}"/>
              </a:ext>
            </a:extLst>
          </p:cNvPr>
          <p:cNvSpPr txBox="1">
            <a:spLocks/>
          </p:cNvSpPr>
          <p:nvPr/>
        </p:nvSpPr>
        <p:spPr>
          <a:xfrm>
            <a:off x="85344" y="619400"/>
            <a:ext cx="12021312" cy="463204"/>
          </a:xfrm>
          <a:prstGeom prst="rect">
            <a:avLst/>
          </a:prstGeom>
        </p:spPr>
        <p:txBody>
          <a:bodyPr vert="horz" wrap="square" lIns="0" tIns="12954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n-CA" sz="2400" b="1" spc="-5">
                <a:latin typeface="+mn-lt"/>
              </a:rPr>
              <a:t>Add more types of other database engines in our experiments:</a:t>
            </a:r>
            <a:endParaRPr lang="en-CA" sz="2400" b="1" spc="-5" dirty="0">
              <a:latin typeface="+mn-lt"/>
            </a:endParaRPr>
          </a:p>
        </p:txBody>
      </p:sp>
      <p:pic>
        <p:nvPicPr>
          <p:cNvPr id="7170" name="Picture 2" descr="Amazon Aurora Connector for ETL Integration to Cloud Data Warehouse">
            <a:extLst>
              <a:ext uri="{FF2B5EF4-FFF2-40B4-BE49-F238E27FC236}">
                <a16:creationId xmlns:a16="http://schemas.microsoft.com/office/drawing/2014/main" id="{DC0A0D96-8120-FBE9-69E9-BB5CD3062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72" y="1082604"/>
            <a:ext cx="3581400" cy="25781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ostgreSQL Reviews: 550+ User Reviews and Ratings in 2022 | G2">
            <a:extLst>
              <a:ext uri="{FF2B5EF4-FFF2-40B4-BE49-F238E27FC236}">
                <a16:creationId xmlns:a16="http://schemas.microsoft.com/office/drawing/2014/main" id="{40F7636F-55E4-EF74-026B-0FF35EF396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757" y="3100387"/>
            <a:ext cx="2572029" cy="285432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Sql server - Free logo icons">
            <a:extLst>
              <a:ext uri="{FF2B5EF4-FFF2-40B4-BE49-F238E27FC236}">
                <a16:creationId xmlns:a16="http://schemas.microsoft.com/office/drawing/2014/main" id="{DC33504F-8A6F-8598-2A1D-3CE039A690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3375" y="1545808"/>
            <a:ext cx="4013719" cy="40137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4" descr="Amazon DynamoDB Core Concepts. This article is a short and brief… | by  Revda Uluışık | adessoTurkey | Medium">
            <a:extLst>
              <a:ext uri="{FF2B5EF4-FFF2-40B4-BE49-F238E27FC236}">
                <a16:creationId xmlns:a16="http://schemas.microsoft.com/office/drawing/2014/main" id="{BF139773-0BA2-1A4F-A4DE-FE91498266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2887" y="1178893"/>
            <a:ext cx="4899355" cy="2552076"/>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Life as an engineer: A non-DBA guide on AWS Elasticsearch Service">
            <a:extLst>
              <a:ext uri="{FF2B5EF4-FFF2-40B4-BE49-F238E27FC236}">
                <a16:creationId xmlns:a16="http://schemas.microsoft.com/office/drawing/2014/main" id="{93CF5CFB-F83E-F211-5E32-CBFE05A006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7093" y="3429000"/>
            <a:ext cx="5219563" cy="217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658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90B8-E4F1-D106-C639-CDBCB84DF921}"/>
              </a:ext>
            </a:extLst>
          </p:cNvPr>
          <p:cNvSpPr>
            <a:spLocks noGrp="1"/>
          </p:cNvSpPr>
          <p:nvPr>
            <p:ph type="title"/>
          </p:nvPr>
        </p:nvSpPr>
        <p:spPr>
          <a:xfrm>
            <a:off x="326136" y="157861"/>
            <a:ext cx="10515600" cy="1325563"/>
          </a:xfrm>
        </p:spPr>
        <p:txBody>
          <a:bodyPr/>
          <a:lstStyle/>
          <a:p>
            <a:r>
              <a:rPr lang="en-US" b="1" dirty="0"/>
              <a:t>References:</a:t>
            </a:r>
          </a:p>
        </p:txBody>
      </p:sp>
      <p:sp>
        <p:nvSpPr>
          <p:cNvPr id="3" name="Content Placeholder 2">
            <a:extLst>
              <a:ext uri="{FF2B5EF4-FFF2-40B4-BE49-F238E27FC236}">
                <a16:creationId xmlns:a16="http://schemas.microsoft.com/office/drawing/2014/main" id="{404A9D68-C736-FF17-9DF9-011FB974592A}"/>
              </a:ext>
            </a:extLst>
          </p:cNvPr>
          <p:cNvSpPr>
            <a:spLocks noGrp="1"/>
          </p:cNvSpPr>
          <p:nvPr>
            <p:ph idx="1"/>
          </p:nvPr>
        </p:nvSpPr>
        <p:spPr>
          <a:xfrm>
            <a:off x="371856" y="1386713"/>
            <a:ext cx="11734800" cy="4351338"/>
          </a:xfrm>
        </p:spPr>
        <p:txBody>
          <a:bodyPr>
            <a:normAutofit lnSpcReduction="10000"/>
          </a:bodyPr>
          <a:lstStyle/>
          <a:p>
            <a:r>
              <a:rPr lang="en-US" dirty="0">
                <a:hlinkClick r:id="rId2"/>
              </a:rPr>
              <a:t>https://www.cs.rochester.edu/courses/261/fall2017/termpaper/submissions/06/Paper.pdf</a:t>
            </a:r>
          </a:p>
          <a:p>
            <a:r>
              <a:rPr lang="en-US" dirty="0">
                <a:hlinkClick r:id="rId2"/>
              </a:rPr>
              <a:t>https://www.researchgate.net/publication/339883071_SQL_vs_NoSQL</a:t>
            </a:r>
            <a:endParaRPr lang="en-US" dirty="0"/>
          </a:p>
          <a:p>
            <a:r>
              <a:rPr lang="en-US" dirty="0">
                <a:hlinkClick r:id="rId3"/>
              </a:rPr>
              <a:t>https://ils.unc.edu/courses/2018_fall/inls523_004/nosql.pdf</a:t>
            </a:r>
            <a:endParaRPr lang="en-US" dirty="0"/>
          </a:p>
          <a:p>
            <a:r>
              <a:rPr lang="en-US" dirty="0">
                <a:hlinkClick r:id="rId4"/>
              </a:rPr>
              <a:t>https://www.tecmint.com/command-line-tools-to-monitor-linux-performance/</a:t>
            </a:r>
            <a:endParaRPr lang="en-US" dirty="0"/>
          </a:p>
          <a:p>
            <a:r>
              <a:rPr lang="en-US" dirty="0">
                <a:hlinkClick r:id="rId5"/>
              </a:rPr>
              <a:t>https://www.oracle.com/a/ocom/docs/database/kuppingercole-sql-vs-nosql-report.pdf</a:t>
            </a:r>
            <a:endParaRPr lang="en-US" dirty="0"/>
          </a:p>
          <a:p>
            <a:r>
              <a:rPr lang="en-US" dirty="0">
                <a:hlinkClick r:id="rId6"/>
              </a:rPr>
              <a:t>https://memilavi.com/2018/08/15/mongodb-vs-sql-server-2016-performance/</a:t>
            </a:r>
            <a:endParaRPr lang="en-US" dirty="0"/>
          </a:p>
          <a:p>
            <a:endParaRPr lang="en-US" dirty="0"/>
          </a:p>
        </p:txBody>
      </p:sp>
    </p:spTree>
    <p:extLst>
      <p:ext uri="{BB962C8B-B14F-4D97-AF65-F5344CB8AC3E}">
        <p14:creationId xmlns:p14="http://schemas.microsoft.com/office/powerpoint/2010/main" val="777406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434CB-6BAE-94AE-29F7-EF6BFD8897F4}"/>
              </a:ext>
            </a:extLst>
          </p:cNvPr>
          <p:cNvSpPr>
            <a:spLocks noGrp="1"/>
          </p:cNvSpPr>
          <p:nvPr>
            <p:ph type="title"/>
          </p:nvPr>
        </p:nvSpPr>
        <p:spPr/>
        <p:txBody>
          <a:bodyPr/>
          <a:lstStyle/>
          <a:p>
            <a:r>
              <a:rPr lang="en-US" dirty="0"/>
              <a:t>Based on the Feedback</a:t>
            </a:r>
          </a:p>
        </p:txBody>
      </p:sp>
      <p:sp>
        <p:nvSpPr>
          <p:cNvPr id="3" name="Content Placeholder 2">
            <a:extLst>
              <a:ext uri="{FF2B5EF4-FFF2-40B4-BE49-F238E27FC236}">
                <a16:creationId xmlns:a16="http://schemas.microsoft.com/office/drawing/2014/main" id="{57DBBFFC-0DF3-90AD-7B9B-7A4F5E12815D}"/>
              </a:ext>
            </a:extLst>
          </p:cNvPr>
          <p:cNvSpPr>
            <a:spLocks noGrp="1"/>
          </p:cNvSpPr>
          <p:nvPr>
            <p:ph idx="1"/>
          </p:nvPr>
        </p:nvSpPr>
        <p:spPr/>
        <p:txBody>
          <a:bodyPr/>
          <a:lstStyle/>
          <a:p>
            <a:r>
              <a:rPr lang="en-US" dirty="0"/>
              <a:t>Cut down the scope. Kept only MySQL vs NoSQL (MongoDB). Because writing the same queries in MongoDB seems much more difficult.</a:t>
            </a:r>
          </a:p>
          <a:p>
            <a:r>
              <a:rPr lang="en-US" dirty="0"/>
              <a:t>Project architecture was already set up in during the assignment 1.</a:t>
            </a:r>
          </a:p>
          <a:p>
            <a:r>
              <a:rPr lang="en-US" dirty="0"/>
              <a:t>Written around 50 queries covers almost all the possible types of database operations.</a:t>
            </a:r>
          </a:p>
          <a:p>
            <a:r>
              <a:rPr lang="en-US" dirty="0"/>
              <a:t>So, at the end we could build a model to suggest the right kind of database for the require operations.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611724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9728" y="-94936"/>
            <a:ext cx="11566206" cy="961802"/>
          </a:xfrm>
          <a:prstGeom prst="rect">
            <a:avLst/>
          </a:prstGeom>
        </p:spPr>
        <p:txBody>
          <a:bodyPr vert="horz" wrap="square" lIns="0" tIns="129540" rIns="0" bIns="0" rtlCol="0">
            <a:spAutoFit/>
          </a:bodyPr>
          <a:lstStyle/>
          <a:p>
            <a:pPr algn="just"/>
            <a:r>
              <a:rPr lang="en-CA" sz="6000" b="1" spc="-5" dirty="0">
                <a:latin typeface="+mn-lt"/>
              </a:rPr>
              <a:t>   SQL                    vs                 NoSQL</a:t>
            </a:r>
            <a:endParaRPr sz="6000" b="1" spc="-5" dirty="0">
              <a:latin typeface="+mn-lt"/>
            </a:endParaRPr>
          </a:p>
        </p:txBody>
      </p:sp>
      <p:pic>
        <p:nvPicPr>
          <p:cNvPr id="1030" name="Picture 6">
            <a:extLst>
              <a:ext uri="{FF2B5EF4-FFF2-40B4-BE49-F238E27FC236}">
                <a16:creationId xmlns:a16="http://schemas.microsoft.com/office/drawing/2014/main" id="{1183A767-6949-C4CD-455F-664EE3332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416" y="2350166"/>
            <a:ext cx="4168775" cy="21576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56045C7-DA06-EB8A-0327-5BF14442F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7484" y="1022395"/>
            <a:ext cx="5499100" cy="14732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pache Cassandra - Wikipedia">
            <a:extLst>
              <a:ext uri="{FF2B5EF4-FFF2-40B4-BE49-F238E27FC236}">
                <a16:creationId xmlns:a16="http://schemas.microsoft.com/office/drawing/2014/main" id="{4779D632-EDFA-0159-728F-99EBC1B710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4988" y="2463844"/>
            <a:ext cx="34798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mazon DynamoDB Core Concepts. This article is a short and brief… | by  Revda Uluışık | adessoTurkey | Medium">
            <a:extLst>
              <a:ext uri="{FF2B5EF4-FFF2-40B4-BE49-F238E27FC236}">
                <a16:creationId xmlns:a16="http://schemas.microsoft.com/office/drawing/2014/main" id="{54BF7B46-1D84-3BC0-D21F-B1C51A5DDC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0038" y="4806905"/>
            <a:ext cx="39497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794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30EA7-DDD4-8883-F3CF-F486F06A4CFB}"/>
              </a:ext>
            </a:extLst>
          </p:cNvPr>
          <p:cNvSpPr>
            <a:spLocks noGrp="1"/>
          </p:cNvSpPr>
          <p:nvPr>
            <p:ph type="title"/>
          </p:nvPr>
        </p:nvSpPr>
        <p:spPr/>
        <p:txBody>
          <a:bodyPr/>
          <a:lstStyle/>
          <a:p>
            <a:r>
              <a:rPr lang="en-US" dirty="0"/>
              <a:t>Observations:</a:t>
            </a:r>
          </a:p>
        </p:txBody>
      </p:sp>
      <p:sp>
        <p:nvSpPr>
          <p:cNvPr id="3" name="Content Placeholder 2">
            <a:extLst>
              <a:ext uri="{FF2B5EF4-FFF2-40B4-BE49-F238E27FC236}">
                <a16:creationId xmlns:a16="http://schemas.microsoft.com/office/drawing/2014/main" id="{3E685A5B-72C5-8E55-456E-93C6A99B9468}"/>
              </a:ext>
            </a:extLst>
          </p:cNvPr>
          <p:cNvSpPr>
            <a:spLocks noGrp="1"/>
          </p:cNvSpPr>
          <p:nvPr>
            <p:ph idx="1"/>
          </p:nvPr>
        </p:nvSpPr>
        <p:spPr/>
        <p:txBody>
          <a:bodyPr/>
          <a:lstStyle/>
          <a:p>
            <a:r>
              <a:rPr lang="en-US" dirty="0"/>
              <a:t>Finding similar type of MySQL equivalent function in MongoDB is not easy. So, need to write in in the some other manner to generate the output. (Example number of words, 1- count the spaces or replace the space with empty string then count the length difference).</a:t>
            </a:r>
          </a:p>
          <a:p>
            <a:r>
              <a:rPr lang="en-US" dirty="0"/>
              <a:t>MySQL DB has very good caching property. So, might lead us to misleading conclusion. To avoid this, we are thinking to take the average approach.</a:t>
            </a:r>
          </a:p>
          <a:p>
            <a:endParaRPr lang="en-US" dirty="0"/>
          </a:p>
          <a:p>
            <a:endParaRPr lang="en-US" dirty="0"/>
          </a:p>
        </p:txBody>
      </p:sp>
    </p:spTree>
    <p:extLst>
      <p:ext uri="{BB962C8B-B14F-4D97-AF65-F5344CB8AC3E}">
        <p14:creationId xmlns:p14="http://schemas.microsoft.com/office/powerpoint/2010/main" val="989513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9728" y="189944"/>
            <a:ext cx="11800142" cy="2900794"/>
          </a:xfrm>
          <a:prstGeom prst="rect">
            <a:avLst/>
          </a:prstGeom>
        </p:spPr>
        <p:txBody>
          <a:bodyPr vert="horz" wrap="square" lIns="0" tIns="129540" rIns="0" bIns="0" rtlCol="0">
            <a:spAutoFit/>
          </a:bodyPr>
          <a:lstStyle/>
          <a:p>
            <a:r>
              <a:rPr lang="en-CA" sz="3200" b="1" spc="-5" dirty="0">
                <a:latin typeface="+mn-lt"/>
              </a:rPr>
              <a:t>Project Statement: </a:t>
            </a:r>
            <a:br>
              <a:rPr lang="en-CA" sz="2400" b="1" spc="-5" dirty="0">
                <a:latin typeface="+mn-lt"/>
              </a:rPr>
            </a:br>
            <a:br>
              <a:rPr lang="en-CA" sz="2400" b="1" spc="-5" dirty="0">
                <a:latin typeface="+mn-lt"/>
              </a:rPr>
            </a:br>
            <a:r>
              <a:rPr lang="en-CA" sz="2400" spc="-5" dirty="0">
                <a:latin typeface="+mn-lt"/>
              </a:rPr>
              <a:t>Will perform the different types of same operations (Like select, search, delete, update, join, group by, etc.) on both SQL and NoSQL databases and note the query execution time. Also, measure the resilience and performance impact of scaling up the data to a reasonable threshold limit. Finally, based on the measured time for each query execution and noted the performance impact, will build an analytical, which takes user requirement as input and suggest the most appropriate database.</a:t>
            </a:r>
          </a:p>
        </p:txBody>
      </p:sp>
    </p:spTree>
    <p:extLst>
      <p:ext uri="{BB962C8B-B14F-4D97-AF65-F5344CB8AC3E}">
        <p14:creationId xmlns:p14="http://schemas.microsoft.com/office/powerpoint/2010/main" val="1661386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D924A-C77B-15E8-FDB1-1A70A6AA88A8}"/>
              </a:ext>
            </a:extLst>
          </p:cNvPr>
          <p:cNvSpPr>
            <a:spLocks noGrp="1"/>
          </p:cNvSpPr>
          <p:nvPr>
            <p:ph type="title"/>
          </p:nvPr>
        </p:nvSpPr>
        <p:spPr>
          <a:xfrm>
            <a:off x="0" y="18255"/>
            <a:ext cx="10515600" cy="1325563"/>
          </a:xfrm>
        </p:spPr>
        <p:txBody>
          <a:bodyPr/>
          <a:lstStyle/>
          <a:p>
            <a:r>
              <a:rPr lang="en-US" b="1" dirty="0"/>
              <a:t>System Architecture (MongoDB):</a:t>
            </a:r>
          </a:p>
        </p:txBody>
      </p:sp>
      <p:pic>
        <p:nvPicPr>
          <p:cNvPr id="16" name="Picture 15" descr="Diagram&#10;&#10;Description automatically generated">
            <a:extLst>
              <a:ext uri="{FF2B5EF4-FFF2-40B4-BE49-F238E27FC236}">
                <a16:creationId xmlns:a16="http://schemas.microsoft.com/office/drawing/2014/main" id="{4AFFBB88-554E-83BC-EE3C-C610BCA9A5CF}"/>
              </a:ext>
            </a:extLst>
          </p:cNvPr>
          <p:cNvPicPr>
            <a:picLocks noChangeAspect="1"/>
          </p:cNvPicPr>
          <p:nvPr/>
        </p:nvPicPr>
        <p:blipFill>
          <a:blip r:embed="rId2"/>
          <a:stretch>
            <a:fillRect/>
          </a:stretch>
        </p:blipFill>
        <p:spPr>
          <a:xfrm>
            <a:off x="284226" y="1033970"/>
            <a:ext cx="10862516" cy="5610669"/>
          </a:xfrm>
          <a:prstGeom prst="rect">
            <a:avLst/>
          </a:prstGeom>
        </p:spPr>
      </p:pic>
    </p:spTree>
    <p:extLst>
      <p:ext uri="{BB962C8B-B14F-4D97-AF65-F5344CB8AC3E}">
        <p14:creationId xmlns:p14="http://schemas.microsoft.com/office/powerpoint/2010/main" val="1301326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D924A-C77B-15E8-FDB1-1A70A6AA88A8}"/>
              </a:ext>
            </a:extLst>
          </p:cNvPr>
          <p:cNvSpPr>
            <a:spLocks noGrp="1"/>
          </p:cNvSpPr>
          <p:nvPr>
            <p:ph type="title"/>
          </p:nvPr>
        </p:nvSpPr>
        <p:spPr>
          <a:xfrm>
            <a:off x="0" y="18255"/>
            <a:ext cx="10515600" cy="1325563"/>
          </a:xfrm>
        </p:spPr>
        <p:txBody>
          <a:bodyPr/>
          <a:lstStyle/>
          <a:p>
            <a:r>
              <a:rPr lang="en-US" b="1" dirty="0"/>
              <a:t>System Architecture (MySQL server):</a:t>
            </a:r>
          </a:p>
        </p:txBody>
      </p:sp>
      <p:pic>
        <p:nvPicPr>
          <p:cNvPr id="4" name="Picture 3" descr="Diagram&#10;&#10;Description automatically generated">
            <a:extLst>
              <a:ext uri="{FF2B5EF4-FFF2-40B4-BE49-F238E27FC236}">
                <a16:creationId xmlns:a16="http://schemas.microsoft.com/office/drawing/2014/main" id="{C47D9483-6350-B276-2D69-7D4A574AF171}"/>
              </a:ext>
            </a:extLst>
          </p:cNvPr>
          <p:cNvPicPr>
            <a:picLocks noChangeAspect="1"/>
          </p:cNvPicPr>
          <p:nvPr/>
        </p:nvPicPr>
        <p:blipFill>
          <a:blip r:embed="rId2"/>
          <a:stretch>
            <a:fillRect/>
          </a:stretch>
        </p:blipFill>
        <p:spPr>
          <a:xfrm>
            <a:off x="0" y="1089025"/>
            <a:ext cx="10629900" cy="5724356"/>
          </a:xfrm>
          <a:prstGeom prst="rect">
            <a:avLst/>
          </a:prstGeom>
        </p:spPr>
      </p:pic>
    </p:spTree>
    <p:extLst>
      <p:ext uri="{BB962C8B-B14F-4D97-AF65-F5344CB8AC3E}">
        <p14:creationId xmlns:p14="http://schemas.microsoft.com/office/powerpoint/2010/main" val="3105488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7DA89E-8403-F52A-CF27-E82942D20FB9}"/>
              </a:ext>
            </a:extLst>
          </p:cNvPr>
          <p:cNvSpPr>
            <a:spLocks noGrp="1"/>
          </p:cNvSpPr>
          <p:nvPr>
            <p:ph type="title"/>
          </p:nvPr>
        </p:nvSpPr>
        <p:spPr>
          <a:xfrm>
            <a:off x="838200" y="365125"/>
            <a:ext cx="10515600" cy="1325563"/>
          </a:xfrm>
        </p:spPr>
        <p:txBody>
          <a:bodyPr>
            <a:normAutofit/>
          </a:bodyPr>
          <a:lstStyle/>
          <a:p>
            <a:r>
              <a:rPr lang="en-US" sz="4600" b="1" dirty="0"/>
              <a:t>Operations performance to be measured:</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E7BDF5C-E63E-1768-061A-91C737B73A81}"/>
              </a:ext>
            </a:extLst>
          </p:cNvPr>
          <p:cNvSpPr>
            <a:spLocks noGrp="1"/>
          </p:cNvSpPr>
          <p:nvPr>
            <p:ph idx="1"/>
          </p:nvPr>
        </p:nvSpPr>
        <p:spPr>
          <a:xfrm>
            <a:off x="838200" y="1929384"/>
            <a:ext cx="10515600" cy="4251960"/>
          </a:xfrm>
        </p:spPr>
        <p:txBody>
          <a:bodyPr>
            <a:normAutofit/>
          </a:bodyPr>
          <a:lstStyle/>
          <a:p>
            <a:r>
              <a:rPr lang="en-US" sz="2200" dirty="0"/>
              <a:t>Insert</a:t>
            </a:r>
          </a:p>
          <a:p>
            <a:r>
              <a:rPr lang="en-US" sz="2200" dirty="0"/>
              <a:t>Delete based on conditions</a:t>
            </a:r>
          </a:p>
          <a:p>
            <a:r>
              <a:rPr lang="en-US" sz="2200" dirty="0"/>
              <a:t>Update based on conditions</a:t>
            </a:r>
          </a:p>
          <a:p>
            <a:r>
              <a:rPr lang="en-US" sz="2200" dirty="0"/>
              <a:t>Search by regular expression</a:t>
            </a:r>
          </a:p>
          <a:p>
            <a:r>
              <a:rPr lang="en-US" sz="2200" dirty="0"/>
              <a:t>Join</a:t>
            </a:r>
          </a:p>
          <a:p>
            <a:r>
              <a:rPr lang="en-US" sz="2200" dirty="0"/>
              <a:t>Rank by</a:t>
            </a:r>
          </a:p>
          <a:p>
            <a:r>
              <a:rPr lang="en-US" sz="2200" dirty="0"/>
              <a:t>Partition by</a:t>
            </a:r>
          </a:p>
          <a:p>
            <a:r>
              <a:rPr lang="en-US" sz="2200" dirty="0"/>
              <a:t>Group by</a:t>
            </a:r>
          </a:p>
          <a:p>
            <a:r>
              <a:rPr lang="en-US" sz="2200" dirty="0"/>
              <a:t>Other aggregate operations</a:t>
            </a:r>
          </a:p>
          <a:p>
            <a:endParaRPr lang="en-US" sz="2200" dirty="0"/>
          </a:p>
          <a:p>
            <a:endParaRPr lang="en-US" sz="2200" dirty="0"/>
          </a:p>
        </p:txBody>
      </p:sp>
    </p:spTree>
    <p:extLst>
      <p:ext uri="{BB962C8B-B14F-4D97-AF65-F5344CB8AC3E}">
        <p14:creationId xmlns:p14="http://schemas.microsoft.com/office/powerpoint/2010/main" val="1616038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10433" y="451756"/>
            <a:ext cx="11566206" cy="2235997"/>
          </a:xfrm>
          <a:prstGeom prst="rect">
            <a:avLst/>
          </a:prstGeom>
        </p:spPr>
        <p:txBody>
          <a:bodyPr vert="horz" wrap="square" lIns="0" tIns="129540" rIns="0" bIns="0" rtlCol="0">
            <a:spAutoFit/>
          </a:bodyPr>
          <a:lstStyle/>
          <a:p>
            <a:r>
              <a:rPr lang="en-CA" sz="3200" b="1" spc="-5" dirty="0">
                <a:latin typeface="+mn-lt"/>
              </a:rPr>
              <a:t>Performance Metrics: </a:t>
            </a:r>
            <a:br>
              <a:rPr lang="en-CA" sz="2400" b="1" spc="-5" dirty="0">
                <a:latin typeface="+mn-lt"/>
              </a:rPr>
            </a:br>
            <a:br>
              <a:rPr lang="en-CA" sz="2400" b="1" spc="-5" dirty="0">
                <a:latin typeface="+mn-lt"/>
              </a:rPr>
            </a:br>
            <a:br>
              <a:rPr lang="en-CA" sz="2400" b="1" spc="-5" dirty="0">
                <a:latin typeface="+mn-lt"/>
              </a:rPr>
            </a:br>
            <a:br>
              <a:rPr lang="en-CA" sz="2400" b="1" spc="-5" dirty="0">
                <a:latin typeface="+mn-lt"/>
              </a:rPr>
            </a:br>
            <a:br>
              <a:rPr lang="en-CA" sz="2400" b="1" spc="-5" dirty="0">
                <a:latin typeface="+mn-lt"/>
              </a:rPr>
            </a:br>
            <a:endParaRPr lang="en-CA" sz="2400" b="1" spc="-5" dirty="0">
              <a:latin typeface="+mn-lt"/>
            </a:endParaRPr>
          </a:p>
        </p:txBody>
      </p:sp>
      <p:sp>
        <p:nvSpPr>
          <p:cNvPr id="4" name="TextBox 3">
            <a:extLst>
              <a:ext uri="{FF2B5EF4-FFF2-40B4-BE49-F238E27FC236}">
                <a16:creationId xmlns:a16="http://schemas.microsoft.com/office/drawing/2014/main" id="{6CF9606F-AC1E-FF8D-08AA-88CBC36700CB}"/>
              </a:ext>
            </a:extLst>
          </p:cNvPr>
          <p:cNvSpPr txBox="1"/>
          <p:nvPr/>
        </p:nvSpPr>
        <p:spPr>
          <a:xfrm>
            <a:off x="312897" y="3340608"/>
            <a:ext cx="3323795" cy="584775"/>
          </a:xfrm>
          <a:prstGeom prst="rect">
            <a:avLst/>
          </a:prstGeom>
          <a:noFill/>
        </p:spPr>
        <p:txBody>
          <a:bodyPr wrap="none" rtlCol="0">
            <a:spAutoFit/>
          </a:bodyPr>
          <a:lstStyle/>
          <a:p>
            <a:r>
              <a:rPr lang="en-CA" sz="3200" b="1" spc="-5" dirty="0">
                <a:latin typeface="+mn-lt"/>
              </a:rPr>
              <a:t>Important Factors:</a:t>
            </a:r>
            <a:endParaRPr lang="en-US" dirty="0"/>
          </a:p>
        </p:txBody>
      </p:sp>
      <p:sp>
        <p:nvSpPr>
          <p:cNvPr id="5" name="TextBox 4">
            <a:extLst>
              <a:ext uri="{FF2B5EF4-FFF2-40B4-BE49-F238E27FC236}">
                <a16:creationId xmlns:a16="http://schemas.microsoft.com/office/drawing/2014/main" id="{0C6E7E88-D553-4F6E-6D6B-590F549AA3B8}"/>
              </a:ext>
            </a:extLst>
          </p:cNvPr>
          <p:cNvSpPr txBox="1"/>
          <p:nvPr/>
        </p:nvSpPr>
        <p:spPr>
          <a:xfrm>
            <a:off x="410433" y="1288405"/>
            <a:ext cx="6861687" cy="1323439"/>
          </a:xfrm>
          <a:prstGeom prst="rect">
            <a:avLst/>
          </a:prstGeom>
          <a:noFill/>
        </p:spPr>
        <p:txBody>
          <a:bodyPr wrap="none" rtlCol="0">
            <a:spAutoFit/>
          </a:bodyPr>
          <a:lstStyle/>
          <a:p>
            <a:pPr marL="342900" indent="-342900">
              <a:buFont typeface="Arial" panose="020B0604020202020204" pitchFamily="34" charset="0"/>
              <a:buChar char="•"/>
            </a:pPr>
            <a:r>
              <a:rPr lang="en-CA" sz="2000" b="1" spc="-5" dirty="0">
                <a:latin typeface="+mn-lt"/>
              </a:rPr>
              <a:t>Execution time</a:t>
            </a:r>
          </a:p>
          <a:p>
            <a:pPr marL="342900" indent="-342900">
              <a:buFont typeface="Arial" panose="020B0604020202020204" pitchFamily="34" charset="0"/>
              <a:buChar char="•"/>
            </a:pPr>
            <a:r>
              <a:rPr lang="en-CA" sz="2000" b="1" spc="-5" dirty="0">
                <a:latin typeface="+mn-lt"/>
              </a:rPr>
              <a:t>Throughput</a:t>
            </a:r>
            <a:endParaRPr lang="en-CA" sz="2000" b="1" spc="-5" dirty="0"/>
          </a:p>
          <a:p>
            <a:pPr marL="342900" indent="-342900">
              <a:buFont typeface="Arial" panose="020B0604020202020204" pitchFamily="34" charset="0"/>
              <a:buChar char="•"/>
            </a:pPr>
            <a:r>
              <a:rPr lang="en-CA" sz="2000" b="1" spc="-5" dirty="0">
                <a:latin typeface="+mn-lt"/>
              </a:rPr>
              <a:t>Resource utilization (Memory, CPU and Disk)</a:t>
            </a:r>
            <a:br>
              <a:rPr lang="en-CA" sz="2000" b="1" spc="-5" dirty="0">
                <a:latin typeface="+mn-lt"/>
              </a:rPr>
            </a:br>
            <a:r>
              <a:rPr lang="en-CA" sz="2000" b="1" spc="-5" dirty="0">
                <a:latin typeface="+mn-lt"/>
              </a:rPr>
              <a:t>        </a:t>
            </a:r>
            <a:r>
              <a:rPr lang="en-CA" sz="2000" b="1" spc="-5" dirty="0" err="1">
                <a:latin typeface="+mn-lt"/>
              </a:rPr>
              <a:t>Monitorix</a:t>
            </a:r>
            <a:r>
              <a:rPr lang="en-CA" sz="2000" b="1" spc="-5" dirty="0">
                <a:latin typeface="+mn-lt"/>
              </a:rPr>
              <a:t> –  Linux system and Network Monitoring tool</a:t>
            </a:r>
            <a:endParaRPr lang="en-US" sz="2000" dirty="0"/>
          </a:p>
        </p:txBody>
      </p:sp>
      <p:sp>
        <p:nvSpPr>
          <p:cNvPr id="6" name="TextBox 5">
            <a:extLst>
              <a:ext uri="{FF2B5EF4-FFF2-40B4-BE49-F238E27FC236}">
                <a16:creationId xmlns:a16="http://schemas.microsoft.com/office/drawing/2014/main" id="{38D391B3-2638-1770-93F7-392B0CE50397}"/>
              </a:ext>
            </a:extLst>
          </p:cNvPr>
          <p:cNvSpPr txBox="1"/>
          <p:nvPr/>
        </p:nvSpPr>
        <p:spPr>
          <a:xfrm>
            <a:off x="410433" y="3925383"/>
            <a:ext cx="6015686" cy="2246769"/>
          </a:xfrm>
          <a:prstGeom prst="rect">
            <a:avLst/>
          </a:prstGeom>
          <a:noFill/>
        </p:spPr>
        <p:txBody>
          <a:bodyPr wrap="none" rtlCol="0">
            <a:spAutoFit/>
          </a:bodyPr>
          <a:lstStyle/>
          <a:p>
            <a:pPr marL="342900" indent="-342900">
              <a:buFont typeface="Arial" panose="020B0604020202020204" pitchFamily="34" charset="0"/>
              <a:buChar char="•"/>
            </a:pPr>
            <a:r>
              <a:rPr lang="en-CA" sz="2000" b="1" spc="-5" dirty="0">
                <a:latin typeface="+mn-lt"/>
              </a:rPr>
              <a:t>Size of dataset</a:t>
            </a:r>
          </a:p>
          <a:p>
            <a:pPr marL="342900" indent="-342900">
              <a:buFont typeface="Arial" panose="020B0604020202020204" pitchFamily="34" charset="0"/>
              <a:buChar char="•"/>
            </a:pPr>
            <a:r>
              <a:rPr lang="en-CA" sz="2000" b="1" spc="-5" dirty="0">
                <a:latin typeface="+mn-lt"/>
              </a:rPr>
              <a:t>Number Virtual CPUs</a:t>
            </a:r>
          </a:p>
          <a:p>
            <a:pPr marL="342900" indent="-342900">
              <a:buFont typeface="Arial" panose="020B0604020202020204" pitchFamily="34" charset="0"/>
              <a:buChar char="•"/>
            </a:pPr>
            <a:r>
              <a:rPr lang="en-CA" sz="2000" b="1" spc="-5" dirty="0">
                <a:latin typeface="+mn-lt"/>
              </a:rPr>
              <a:t>Memory allocation</a:t>
            </a:r>
          </a:p>
          <a:p>
            <a:pPr marL="342900" indent="-342900">
              <a:buFont typeface="Arial" panose="020B0604020202020204" pitchFamily="34" charset="0"/>
              <a:buChar char="•"/>
            </a:pPr>
            <a:r>
              <a:rPr lang="en-CA" sz="2000" b="1" spc="-5" dirty="0">
                <a:latin typeface="+mn-lt"/>
              </a:rPr>
              <a:t>Query type (Insert, Delete, Update, Search Join etc.)</a:t>
            </a:r>
          </a:p>
          <a:p>
            <a:pPr marL="342900" indent="-342900">
              <a:buFont typeface="Arial" panose="020B0604020202020204" pitchFamily="34" charset="0"/>
              <a:buChar char="•"/>
            </a:pPr>
            <a:r>
              <a:rPr lang="en-CA" sz="2000" b="1" spc="-5" dirty="0">
                <a:latin typeface="+mn-lt"/>
              </a:rPr>
              <a:t>Indexing</a:t>
            </a:r>
            <a:endParaRPr lang="en-CA" sz="2000" b="1" spc="-5" dirty="0"/>
          </a:p>
          <a:p>
            <a:pPr marL="342900" indent="-342900">
              <a:buFont typeface="Arial" panose="020B0604020202020204" pitchFamily="34" charset="0"/>
              <a:buChar char="•"/>
            </a:pPr>
            <a:r>
              <a:rPr lang="en-CA" sz="2000" b="1" spc="-5" dirty="0">
                <a:latin typeface="+mn-lt"/>
              </a:rPr>
              <a:t>Cache</a:t>
            </a:r>
          </a:p>
          <a:p>
            <a:pPr marL="342900" indent="-342900">
              <a:buFont typeface="Arial" panose="020B0604020202020204" pitchFamily="34" charset="0"/>
              <a:buChar char="•"/>
            </a:pPr>
            <a:r>
              <a:rPr lang="en-CA" sz="2000" b="1" spc="-5" dirty="0"/>
              <a:t>Datatype of field</a:t>
            </a:r>
            <a:endParaRPr lang="en-US" sz="2000" dirty="0"/>
          </a:p>
        </p:txBody>
      </p:sp>
    </p:spTree>
    <p:extLst>
      <p:ext uri="{BB962C8B-B14F-4D97-AF65-F5344CB8AC3E}">
        <p14:creationId xmlns:p14="http://schemas.microsoft.com/office/powerpoint/2010/main" val="4198617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10433" y="451756"/>
            <a:ext cx="11566206" cy="2235997"/>
          </a:xfrm>
          <a:prstGeom prst="rect">
            <a:avLst/>
          </a:prstGeom>
        </p:spPr>
        <p:txBody>
          <a:bodyPr vert="horz" wrap="square" lIns="0" tIns="129540" rIns="0" bIns="0" rtlCol="0">
            <a:spAutoFit/>
          </a:bodyPr>
          <a:lstStyle/>
          <a:p>
            <a:r>
              <a:rPr lang="en-CA" sz="3200" b="1" spc="-5" dirty="0">
                <a:latin typeface="+mn-lt"/>
              </a:rPr>
              <a:t>Difficulties Encountered: </a:t>
            </a:r>
            <a:br>
              <a:rPr lang="en-CA" sz="2400" b="1" spc="-5" dirty="0">
                <a:latin typeface="+mn-lt"/>
              </a:rPr>
            </a:br>
            <a:br>
              <a:rPr lang="en-CA" sz="2400" b="1" spc="-5" dirty="0">
                <a:latin typeface="+mn-lt"/>
              </a:rPr>
            </a:br>
            <a:br>
              <a:rPr lang="en-CA" sz="2400" b="1" spc="-5" dirty="0">
                <a:latin typeface="+mn-lt"/>
              </a:rPr>
            </a:br>
            <a:br>
              <a:rPr lang="en-CA" sz="2400" b="1" spc="-5" dirty="0">
                <a:latin typeface="+mn-lt"/>
              </a:rPr>
            </a:br>
            <a:br>
              <a:rPr lang="en-CA" sz="2400" b="1" spc="-5" dirty="0">
                <a:latin typeface="+mn-lt"/>
              </a:rPr>
            </a:br>
            <a:endParaRPr lang="en-CA" sz="2400" b="1" spc="-5" dirty="0">
              <a:latin typeface="+mn-lt"/>
            </a:endParaRPr>
          </a:p>
        </p:txBody>
      </p:sp>
      <p:sp>
        <p:nvSpPr>
          <p:cNvPr id="2" name="TextBox 1">
            <a:extLst>
              <a:ext uri="{FF2B5EF4-FFF2-40B4-BE49-F238E27FC236}">
                <a16:creationId xmlns:a16="http://schemas.microsoft.com/office/drawing/2014/main" id="{EC7E2930-18A6-BC35-39FB-AC65E7FA5782}"/>
              </a:ext>
            </a:extLst>
          </p:cNvPr>
          <p:cNvSpPr txBox="1"/>
          <p:nvPr/>
        </p:nvSpPr>
        <p:spPr>
          <a:xfrm>
            <a:off x="410433" y="1085088"/>
            <a:ext cx="8327136" cy="369332"/>
          </a:xfrm>
          <a:prstGeom prst="rect">
            <a:avLst/>
          </a:prstGeom>
          <a:noFill/>
        </p:spPr>
        <p:txBody>
          <a:bodyPr wrap="square" rtlCol="0">
            <a:spAutoFit/>
          </a:bodyPr>
          <a:lstStyle/>
          <a:p>
            <a:r>
              <a:rPr lang="en-US" dirty="0"/>
              <a:t>1. No floating Ip provided by </a:t>
            </a:r>
            <a:r>
              <a:rPr lang="en-US" dirty="0" err="1"/>
              <a:t>Cybera</a:t>
            </a:r>
            <a:endParaRPr lang="en-US" dirty="0"/>
          </a:p>
        </p:txBody>
      </p:sp>
      <p:pic>
        <p:nvPicPr>
          <p:cNvPr id="8" name="Picture 7" descr="A picture containing diagram&#10;&#10;Description automatically generated">
            <a:extLst>
              <a:ext uri="{FF2B5EF4-FFF2-40B4-BE49-F238E27FC236}">
                <a16:creationId xmlns:a16="http://schemas.microsoft.com/office/drawing/2014/main" id="{7C0867D5-31D0-1BD8-EAE0-4BEA4599D54B}"/>
              </a:ext>
            </a:extLst>
          </p:cNvPr>
          <p:cNvPicPr>
            <a:picLocks noChangeAspect="1"/>
          </p:cNvPicPr>
          <p:nvPr/>
        </p:nvPicPr>
        <p:blipFill>
          <a:blip r:embed="rId2"/>
          <a:stretch>
            <a:fillRect/>
          </a:stretch>
        </p:blipFill>
        <p:spPr>
          <a:xfrm>
            <a:off x="410433" y="1454420"/>
            <a:ext cx="1727200" cy="1866900"/>
          </a:xfrm>
          <a:prstGeom prst="rect">
            <a:avLst/>
          </a:prstGeom>
        </p:spPr>
      </p:pic>
      <p:sp>
        <p:nvSpPr>
          <p:cNvPr id="9" name="TextBox 8">
            <a:extLst>
              <a:ext uri="{FF2B5EF4-FFF2-40B4-BE49-F238E27FC236}">
                <a16:creationId xmlns:a16="http://schemas.microsoft.com/office/drawing/2014/main" id="{DBC59594-FBA3-02C5-B533-C71D84ADD4FB}"/>
              </a:ext>
            </a:extLst>
          </p:cNvPr>
          <p:cNvSpPr txBox="1"/>
          <p:nvPr/>
        </p:nvSpPr>
        <p:spPr>
          <a:xfrm>
            <a:off x="406527" y="3536681"/>
            <a:ext cx="11566207" cy="2308324"/>
          </a:xfrm>
          <a:prstGeom prst="rect">
            <a:avLst/>
          </a:prstGeom>
          <a:noFill/>
        </p:spPr>
        <p:txBody>
          <a:bodyPr wrap="square" rtlCol="0">
            <a:spAutoFit/>
          </a:bodyPr>
          <a:lstStyle/>
          <a:p>
            <a:r>
              <a:rPr lang="en-US" dirty="0"/>
              <a:t>2. Launching multiple VMs from multiple </a:t>
            </a:r>
            <a:r>
              <a:rPr lang="en-US" dirty="0" err="1"/>
              <a:t>Cybera</a:t>
            </a:r>
            <a:r>
              <a:rPr lang="en-US" dirty="0"/>
              <a:t> account for complete isolation between different DB engines.</a:t>
            </a:r>
          </a:p>
          <a:p>
            <a:r>
              <a:rPr lang="en-US" dirty="0"/>
              <a:t>3. Finding a right size of dataset for the given size of instance available in </a:t>
            </a:r>
            <a:r>
              <a:rPr lang="en-US" dirty="0" err="1"/>
              <a:t>cybera</a:t>
            </a:r>
            <a:r>
              <a:rPr lang="en-US" dirty="0"/>
              <a:t>.</a:t>
            </a:r>
          </a:p>
          <a:p>
            <a:r>
              <a:rPr lang="en-US" dirty="0"/>
              <a:t>4. Defining the schema for the MySQL. (Needed to clean the data and convert into a compatible format).</a:t>
            </a:r>
          </a:p>
          <a:p>
            <a:r>
              <a:rPr lang="en-US" dirty="0"/>
              <a:t>5. Normal TEXT field type in MySQL has a character limit and we have very long text in reviews column. Found a Medium TEXT &amp; LARGETEXT data type to store this field data.</a:t>
            </a:r>
          </a:p>
          <a:p>
            <a:r>
              <a:rPr lang="en-US" dirty="0"/>
              <a:t>6. The dataset server is down from last few days. So, needed to find a way to extract dataset from VM launched in </a:t>
            </a:r>
            <a:r>
              <a:rPr lang="en-US" dirty="0" err="1"/>
              <a:t>Cybera</a:t>
            </a:r>
            <a:r>
              <a:rPr lang="en-US" dirty="0"/>
              <a:t>.</a:t>
            </a:r>
          </a:p>
          <a:p>
            <a:r>
              <a:rPr lang="en-US" dirty="0"/>
              <a:t>       dataset link: </a:t>
            </a:r>
            <a:r>
              <a:rPr lang="en-US" dirty="0">
                <a:hlinkClick r:id="rId3"/>
              </a:rPr>
              <a:t>http://deepyeti.ucsd.edu/jianmo/amazon/categoryFiles/Video_Games.json.gz</a:t>
            </a:r>
            <a:r>
              <a:rPr lang="en-US" dirty="0"/>
              <a:t> </a:t>
            </a:r>
          </a:p>
          <a:p>
            <a:r>
              <a:rPr lang="en-US" dirty="0"/>
              <a:t>7. Unable to load dataset in Casandra using JSON file.</a:t>
            </a:r>
          </a:p>
        </p:txBody>
      </p:sp>
    </p:spTree>
    <p:extLst>
      <p:ext uri="{BB962C8B-B14F-4D97-AF65-F5344CB8AC3E}">
        <p14:creationId xmlns:p14="http://schemas.microsoft.com/office/powerpoint/2010/main" val="217584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03E7E-3FBA-2FB2-DEAF-999554193246}"/>
              </a:ext>
            </a:extLst>
          </p:cNvPr>
          <p:cNvSpPr>
            <a:spLocks noGrp="1"/>
          </p:cNvSpPr>
          <p:nvPr>
            <p:ph type="title"/>
          </p:nvPr>
        </p:nvSpPr>
        <p:spPr/>
        <p:txBody>
          <a:bodyPr/>
          <a:lstStyle/>
          <a:p>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5BB5D624-A73B-8808-312C-535B9BFF119B}"/>
              </a:ext>
            </a:extLst>
          </p:cNvPr>
          <p:cNvPicPr>
            <a:picLocks noGrp="1" noChangeAspect="1"/>
          </p:cNvPicPr>
          <p:nvPr>
            <p:ph idx="1"/>
          </p:nvPr>
        </p:nvPicPr>
        <p:blipFill>
          <a:blip r:embed="rId2"/>
          <a:stretch>
            <a:fillRect/>
          </a:stretch>
        </p:blipFill>
        <p:spPr>
          <a:xfrm>
            <a:off x="-549284" y="-352965"/>
            <a:ext cx="13290568" cy="7563930"/>
          </a:xfrm>
        </p:spPr>
      </p:pic>
    </p:spTree>
    <p:extLst>
      <p:ext uri="{BB962C8B-B14F-4D97-AF65-F5344CB8AC3E}">
        <p14:creationId xmlns:p14="http://schemas.microsoft.com/office/powerpoint/2010/main" val="1476168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878</TotalTime>
  <Words>850</Words>
  <Application>Microsoft Macintosh PowerPoint</Application>
  <PresentationFormat>Widescreen</PresentationFormat>
  <Paragraphs>84</Paragraphs>
  <Slides>20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Comparison between SQL and NoSQL databases &amp; Analytical model building for database suggestion</vt:lpstr>
      <vt:lpstr>   SQL                    vs                 NoSQL</vt:lpstr>
      <vt:lpstr>Project Statement:   Will perform the different types of same operations (Like select, search, delete, update, join, group by, etc.) on both SQL and NoSQL databases and note the query execution time. Also, measure the resilience and performance impact of scaling up the data to a reasonable threshold limit. Finally, based on the measured time for each query execution and noted the performance impact, will build an analytical, which takes user requirement as input and suggest the most appropriate database.</vt:lpstr>
      <vt:lpstr>System Architecture (MongoDB):</vt:lpstr>
      <vt:lpstr>System Architecture (MySQL server):</vt:lpstr>
      <vt:lpstr>Operations performance to be measured:</vt:lpstr>
      <vt:lpstr>Performance Metrics:      </vt:lpstr>
      <vt:lpstr>Difficulties Encountered:      </vt:lpstr>
      <vt:lpstr>PowerPoint Presentation</vt:lpstr>
      <vt:lpstr>PowerPoint Presentation</vt:lpstr>
      <vt:lpstr>PowerPoint Presentation</vt:lpstr>
      <vt:lpstr>Coverting unstructed(NoSQL) dataset into structured(SQL) dataset:</vt:lpstr>
      <vt:lpstr>PowerPoint Presentation</vt:lpstr>
      <vt:lpstr>Relevant work:</vt:lpstr>
      <vt:lpstr>Relevant work:</vt:lpstr>
      <vt:lpstr>Final Goal:</vt:lpstr>
      <vt:lpstr>Expansion of project scope if required:   </vt:lpstr>
      <vt:lpstr>References:</vt:lpstr>
      <vt:lpstr>Based on the Feedback</vt:lpstr>
      <vt:lpstr>Observations: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Comparision between SQL and NoSQL databases</dc:title>
  <dc:creator>YASHKUMAR TRADA</dc:creator>
  <cp:lastModifiedBy>YASHKUMAR TRADA</cp:lastModifiedBy>
  <cp:revision>95</cp:revision>
  <dcterms:created xsi:type="dcterms:W3CDTF">2022-09-26T23:53:39Z</dcterms:created>
  <dcterms:modified xsi:type="dcterms:W3CDTF">2022-12-10T22:39:14Z</dcterms:modified>
</cp:coreProperties>
</file>